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89"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6" r:id="rId27"/>
    <p:sldId id="287" r:id="rId28"/>
    <p:sldId id="288" r:id="rId29"/>
    <p:sldId id="281" r:id="rId30"/>
    <p:sldId id="282" r:id="rId31"/>
    <p:sldId id="283" r:id="rId32"/>
    <p:sldId id="284" r:id="rId33"/>
    <p:sldId id="285"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charset="0"/>
        <a:ea typeface="ＭＳ Ｐゴシック" charset="-128"/>
        <a:cs typeface="+mn-cs"/>
      </a:defRPr>
    </a:lvl5pPr>
    <a:lvl6pPr marL="2286000" algn="l" defTabSz="914400" rtl="0" eaLnBrk="1" latinLnBrk="0" hangingPunct="1">
      <a:defRPr kern="1200">
        <a:solidFill>
          <a:schemeClr val="tx1"/>
        </a:solidFill>
        <a:latin typeface="Verdana" charset="0"/>
        <a:ea typeface="ＭＳ Ｐゴシック" charset="-128"/>
        <a:cs typeface="+mn-cs"/>
      </a:defRPr>
    </a:lvl6pPr>
    <a:lvl7pPr marL="2743200" algn="l" defTabSz="914400" rtl="0" eaLnBrk="1" latinLnBrk="0" hangingPunct="1">
      <a:defRPr kern="1200">
        <a:solidFill>
          <a:schemeClr val="tx1"/>
        </a:solidFill>
        <a:latin typeface="Verdana" charset="0"/>
        <a:ea typeface="ＭＳ Ｐゴシック" charset="-128"/>
        <a:cs typeface="+mn-cs"/>
      </a:defRPr>
    </a:lvl7pPr>
    <a:lvl8pPr marL="3200400" algn="l" defTabSz="914400" rtl="0" eaLnBrk="1" latinLnBrk="0" hangingPunct="1">
      <a:defRPr kern="1200">
        <a:solidFill>
          <a:schemeClr val="tx1"/>
        </a:solidFill>
        <a:latin typeface="Verdana" charset="0"/>
        <a:ea typeface="ＭＳ Ｐゴシック" charset="-128"/>
        <a:cs typeface="+mn-cs"/>
      </a:defRPr>
    </a:lvl8pPr>
    <a:lvl9pPr marL="3657600" algn="l" defTabSz="914400" rtl="0" eaLnBrk="1" latinLnBrk="0" hangingPunct="1">
      <a:defRPr kern="1200">
        <a:solidFill>
          <a:schemeClr val="tx1"/>
        </a:solidFill>
        <a:latin typeface="Verdan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163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03EAC4A-759B-4E9A-A3AC-C6D2A617590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03EAC4A-759B-4E9A-A3AC-C6D2A617590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charset="0"/>
              <a:ea typeface="+mn-ea"/>
            </a:endParaRPr>
          </a:p>
        </p:txBody>
      </p:sp>
      <p:sp>
        <p:nvSpPr>
          <p:cNvPr id="296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29699" name="Rectangle 3"/>
          <p:cNvSpPr>
            <a:spLocks noGrp="1" noChangeArrowheads="1"/>
          </p:cNvSpPr>
          <p:nvPr>
            <p:ph type="subTitle" idx="1"/>
          </p:nvPr>
        </p:nvSpPr>
        <p:spPr>
          <a:xfrm>
            <a:off x="1447800" y="3429000"/>
            <a:ext cx="7010400" cy="1600200"/>
          </a:xfrm>
        </p:spPr>
        <p:txBody>
          <a:bodyPr/>
          <a:lstStyle>
            <a:lvl1pPr marL="0" indent="0">
              <a:buFont typeface="Wingdings"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atin typeface="Arial" charset="0"/>
              </a:defRPr>
            </a:lvl1pPr>
          </a:lstStyle>
          <a:p>
            <a:fld id="{94653B96-E38E-4735-83C7-7A84EBE8228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26D948DA-6DA8-44DA-A411-68C6A6F6A92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3DC3B5B7-9554-41FF-9976-6C2E8FFFADD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596DBC3A-1F9B-4AA8-B614-799B550E261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752600"/>
            <a:ext cx="8001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6738" y="3962400"/>
            <a:ext cx="8001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B787211F-F4E5-48DC-869C-8676A71F7AF6}"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66738" y="1752600"/>
            <a:ext cx="8001000" cy="42672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C6AE2C7F-3BB8-4919-8BEB-289ED0CA5B5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0EE3C5F0-1EC2-42F7-94D6-2FC1AFBAADE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B190EA1B-3FBE-405F-AFA1-AA8DF7BE7EC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F1C4C3DB-23B1-446B-9B94-0553D668DE7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fld id="{B5F155D8-7902-451A-A893-8527248E273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fld id="{8A2621A4-3315-4624-9D16-FF90D79392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fld id="{532B6CDA-A0D1-4011-B81B-79B737AEDBF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C8546347-002E-43FD-ACC0-FC71FF229B3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4BDE5137-C313-48D0-B7BB-0D9D8F562BD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charset="0"/>
              <a:ea typeface="+mn-ea"/>
            </a:endParaRPr>
          </a:p>
        </p:txBody>
      </p:sp>
      <p:sp>
        <p:nvSpPr>
          <p:cNvPr id="286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ea typeface="+mn-ea"/>
            </a:endParaRPr>
          </a:p>
        </p:txBody>
      </p:sp>
      <p:sp>
        <p:nvSpPr>
          <p:cNvPr id="286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mn-ea"/>
              </a:defRPr>
            </a:lvl1pPr>
          </a:lstStyle>
          <a:p>
            <a:pPr>
              <a:defRPr/>
            </a:pPr>
            <a:endParaRPr lang="en-US"/>
          </a:p>
        </p:txBody>
      </p:sp>
      <p:sp>
        <p:nvSpPr>
          <p:cNvPr id="286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ea typeface="+mn-ea"/>
              </a:defRPr>
            </a:lvl1pPr>
          </a:lstStyle>
          <a:p>
            <a:pPr>
              <a:defRPr/>
            </a:pPr>
            <a:endParaRPr lang="en-US"/>
          </a:p>
        </p:txBody>
      </p:sp>
      <p:sp>
        <p:nvSpPr>
          <p:cNvPr id="286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1">
                <a:latin typeface="Arial Unicode MS" charset="0"/>
              </a:defRPr>
            </a:lvl1pPr>
          </a:lstStyle>
          <a:p>
            <a:fld id="{A43CA4B9-62DE-46E5-BD92-669A387A50D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3800">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3800">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3800">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3800">
          <a:solidFill>
            <a:schemeClr val="tx2"/>
          </a:solidFill>
          <a:latin typeface="Arial" charset="0"/>
          <a:ea typeface="ＭＳ Ｐゴシック" charset="-128"/>
          <a:cs typeface="ＭＳ Ｐゴシック" charset="-128"/>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ＭＳ Ｐゴシック" charset="-128"/>
          <a:cs typeface="ＭＳ Ｐゴシック" charset="-128"/>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6pPr>
      <a:lvl7pPr marL="30083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7pPr>
      <a:lvl8pPr marL="34655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8pPr>
      <a:lvl9pPr marL="39227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National%20Park%20Survey.pdf" TargetMode="External"/><Relationship Id="rId7"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NRA%20Survey%20pg3.pdf" TargetMode="External"/><Relationship Id="rId5" Type="http://schemas.openxmlformats.org/officeDocument/2006/relationships/hyperlink" Target="NRA%20Survey%20pg2.pdf" TargetMode="External"/><Relationship Id="rId4" Type="http://schemas.openxmlformats.org/officeDocument/2006/relationships/hyperlink" Target="NRA%20Survey%20pg1.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fld id="{52F7DF60-5183-419B-B080-51F1EE02AF57}" type="slidenum">
              <a:rPr lang="en-US"/>
              <a:pPr/>
              <a:t>1</a:t>
            </a:fld>
            <a:endParaRPr lang="en-US"/>
          </a:p>
        </p:txBody>
      </p:sp>
      <p:sp>
        <p:nvSpPr>
          <p:cNvPr id="2050" name="Rectangle 2"/>
          <p:cNvSpPr>
            <a:spLocks noGrp="1" noChangeArrowheads="1"/>
          </p:cNvSpPr>
          <p:nvPr>
            <p:ph type="ctrTitle"/>
          </p:nvPr>
        </p:nvSpPr>
        <p:spPr/>
        <p:txBody>
          <a:bodyPr/>
          <a:lstStyle/>
          <a:p>
            <a:pPr eaLnBrk="1" hangingPunct="1"/>
            <a:r>
              <a:rPr lang="en-US" sz="3600" b="1" smtClean="0">
                <a:solidFill>
                  <a:schemeClr val="accent2"/>
                </a:solidFill>
                <a:effectLst>
                  <a:outerShdw blurRad="38100" dist="38100" dir="2700000" algn="tl">
                    <a:srgbClr val="C0C0C0"/>
                  </a:outerShdw>
                </a:effectLst>
              </a:rPr>
              <a:t>Survey Research</a:t>
            </a:r>
            <a:r>
              <a:rPr lang="en-US" sz="2000" b="1" smtClean="0">
                <a:solidFill>
                  <a:schemeClr val="tx1"/>
                </a:solidFill>
                <a:effectLst>
                  <a:outerShdw blurRad="38100" dist="38100" dir="2700000" algn="tl">
                    <a:srgbClr val="C0C0C0"/>
                  </a:outerShdw>
                </a:effectLst>
              </a:rPr>
              <a:t/>
            </a:r>
            <a:br>
              <a:rPr lang="en-US" sz="2000" b="1" smtClean="0">
                <a:solidFill>
                  <a:schemeClr val="tx1"/>
                </a:solidFill>
                <a:effectLst>
                  <a:outerShdw blurRad="38100" dist="38100" dir="2700000" algn="tl">
                    <a:srgbClr val="C0C0C0"/>
                  </a:outerShdw>
                </a:effectLst>
              </a:rPr>
            </a:br>
            <a:r>
              <a:rPr lang="en-US" sz="1800" b="1" smtClean="0">
                <a:solidFill>
                  <a:schemeClr val="tx1"/>
                </a:solidFill>
                <a:effectLst>
                  <a:outerShdw blurRad="38100" dist="38100" dir="2700000" algn="tl">
                    <a:srgbClr val="C0C0C0"/>
                  </a:outerShdw>
                </a:effectLst>
              </a:rPr>
              <a:t>UAPP702: Research Design for Urban &amp; Public Policy</a:t>
            </a:r>
            <a:br>
              <a:rPr lang="en-US" sz="1800" b="1" smtClean="0">
                <a:solidFill>
                  <a:schemeClr val="tx1"/>
                </a:solidFill>
                <a:effectLst>
                  <a:outerShdw blurRad="38100" dist="38100" dir="2700000" algn="tl">
                    <a:srgbClr val="C0C0C0"/>
                  </a:outerShdw>
                </a:effectLst>
              </a:rPr>
            </a:br>
            <a:r>
              <a:rPr lang="en-US" sz="1800" b="1" smtClean="0">
                <a:solidFill>
                  <a:schemeClr val="tx1"/>
                </a:solidFill>
                <a:effectLst>
                  <a:outerShdw blurRad="38100" dist="38100" dir="2700000" algn="tl">
                    <a:srgbClr val="C0C0C0"/>
                  </a:outerShdw>
                </a:effectLst>
              </a:rPr>
              <a:t>Class Notes</a:t>
            </a:r>
          </a:p>
        </p:txBody>
      </p:sp>
      <p:sp>
        <p:nvSpPr>
          <p:cNvPr id="2051" name="Rectangle 3"/>
          <p:cNvSpPr>
            <a:spLocks noGrp="1" noChangeArrowheads="1"/>
          </p:cNvSpPr>
          <p:nvPr>
            <p:ph type="subTitle" idx="1"/>
          </p:nvPr>
        </p:nvSpPr>
        <p:spPr>
          <a:xfrm>
            <a:off x="1219200" y="3352800"/>
            <a:ext cx="7315200" cy="1524000"/>
          </a:xfrm>
        </p:spPr>
        <p:txBody>
          <a:bodyPr/>
          <a:lstStyle/>
          <a:p>
            <a:pPr eaLnBrk="1" hangingPunct="1">
              <a:lnSpc>
                <a:spcPct val="80000"/>
              </a:lnSpc>
            </a:pPr>
            <a:r>
              <a:rPr lang="en-US" sz="1400" b="1" smtClean="0">
                <a:effectLst>
                  <a:outerShdw blurRad="38100" dist="38100" dir="2700000" algn="tl">
                    <a:srgbClr val="C0C0C0"/>
                  </a:outerShdw>
                </a:effectLst>
              </a:rPr>
              <a:t>Based on </a:t>
            </a:r>
            <a:r>
              <a:rPr lang="en-US" sz="1400" b="1" smtClean="0">
                <a:solidFill>
                  <a:schemeClr val="accent2"/>
                </a:solidFill>
                <a:effectLst>
                  <a:outerShdw blurRad="38100" dist="38100" dir="2700000" algn="tl">
                    <a:srgbClr val="C0C0C0"/>
                  </a:outerShdw>
                </a:effectLst>
              </a:rPr>
              <a:t>Earl Babbie, </a:t>
            </a:r>
            <a:r>
              <a:rPr lang="en-US" sz="1400" b="1" i="1" smtClean="0">
                <a:solidFill>
                  <a:schemeClr val="accent2"/>
                </a:solidFill>
                <a:effectLst>
                  <a:outerShdw blurRad="38100" dist="38100" dir="2700000" algn="tl">
                    <a:srgbClr val="C0C0C0"/>
                  </a:outerShdw>
                </a:effectLst>
              </a:rPr>
              <a:t>The Practice of Social Research</a:t>
            </a:r>
            <a:endParaRPr lang="en-US" sz="1400" b="1" smtClean="0">
              <a:solidFill>
                <a:schemeClr val="accent2"/>
              </a:solidFill>
              <a:effectLst>
                <a:outerShdw blurRad="38100" dist="38100" dir="2700000" algn="tl">
                  <a:srgbClr val="C0C0C0"/>
                </a:outerShdw>
              </a:effectLst>
            </a:endParaRPr>
          </a:p>
          <a:p>
            <a:pPr eaLnBrk="1" hangingPunct="1">
              <a:lnSpc>
                <a:spcPct val="80000"/>
              </a:lnSpc>
            </a:pPr>
            <a:endParaRPr lang="en-US" sz="1400" b="1" smtClean="0"/>
          </a:p>
          <a:p>
            <a:pPr eaLnBrk="1" hangingPunct="1">
              <a:lnSpc>
                <a:spcPct val="80000"/>
              </a:lnSpc>
            </a:pPr>
            <a:r>
              <a:rPr lang="en-US" sz="1400" b="1" smtClean="0">
                <a:effectLst>
                  <a:outerShdw blurRad="38100" dist="38100" dir="2700000" algn="tl">
                    <a:srgbClr val="C0C0C0"/>
                  </a:outerShdw>
                </a:effectLst>
              </a:rPr>
              <a:t>Danilo Yanich</a:t>
            </a:r>
          </a:p>
          <a:p>
            <a:pPr eaLnBrk="1" hangingPunct="1">
              <a:lnSpc>
                <a:spcPct val="80000"/>
              </a:lnSpc>
            </a:pPr>
            <a:r>
              <a:rPr lang="en-US" sz="1200" b="1" smtClean="0">
                <a:effectLst>
                  <a:outerShdw blurRad="38100" dist="38100" dir="2700000" algn="tl">
                    <a:srgbClr val="C0C0C0"/>
                  </a:outerShdw>
                </a:effectLst>
              </a:rPr>
              <a:t>Center for Community Research &amp; Service</a:t>
            </a:r>
          </a:p>
          <a:p>
            <a:pPr eaLnBrk="1" hangingPunct="1">
              <a:lnSpc>
                <a:spcPct val="80000"/>
              </a:lnSpc>
            </a:pPr>
            <a:r>
              <a:rPr lang="en-US" sz="1200" b="1" smtClean="0">
                <a:effectLst>
                  <a:outerShdw blurRad="38100" dist="38100" dir="2700000" algn="tl">
                    <a:srgbClr val="C0C0C0"/>
                  </a:outerShdw>
                </a:effectLst>
              </a:rPr>
              <a:t>School of Public Policy &amp; Administration</a:t>
            </a:r>
          </a:p>
          <a:p>
            <a:pPr eaLnBrk="1" hangingPunct="1">
              <a:lnSpc>
                <a:spcPct val="80000"/>
              </a:lnSpc>
            </a:pPr>
            <a:r>
              <a:rPr lang="en-US" sz="1200" b="1" smtClean="0">
                <a:effectLst>
                  <a:outerShdw blurRad="38100" dist="38100" dir="2700000" algn="tl">
                    <a:srgbClr val="C0C0C0"/>
                  </a:outerShdw>
                </a:effectLst>
              </a:rPr>
              <a:t>University of Delaware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6"/>
          <p:cNvSpPr>
            <a:spLocks noGrp="1"/>
          </p:cNvSpPr>
          <p:nvPr>
            <p:ph type="sldNum" sz="quarter" idx="12"/>
          </p:nvPr>
        </p:nvSpPr>
        <p:spPr>
          <a:noFill/>
        </p:spPr>
        <p:txBody>
          <a:bodyPr/>
          <a:lstStyle/>
          <a:p>
            <a:fld id="{75BDF498-E7A0-4F5A-B244-FE6367A52A81}" type="slidenum">
              <a:rPr lang="en-US"/>
              <a:pPr/>
              <a:t>10</a:t>
            </a:fld>
            <a:endParaRPr lang="en-US"/>
          </a:p>
        </p:txBody>
      </p:sp>
      <p:sp>
        <p:nvSpPr>
          <p:cNvPr id="38914"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 </a:t>
            </a:r>
            <a:r>
              <a:rPr lang="en-US" sz="2400" b="1">
                <a:effectLst>
                  <a:outerShdw blurRad="38100" dist="38100" dir="2700000" algn="tl">
                    <a:srgbClr val="DDDDDD"/>
                  </a:outerShdw>
                </a:effectLst>
                <a:ea typeface="+mj-ea"/>
                <a:cs typeface="+mj-cs"/>
              </a:rPr>
              <a:t>p.6</a:t>
            </a:r>
          </a:p>
        </p:txBody>
      </p:sp>
      <p:sp>
        <p:nvSpPr>
          <p:cNvPr id="38915" name="Rectangle 3"/>
          <p:cNvSpPr>
            <a:spLocks noGrp="1" noChangeArrowheads="1"/>
          </p:cNvSpPr>
          <p:nvPr>
            <p:ph type="body" sz="half" idx="1"/>
          </p:nvPr>
        </p:nvSpPr>
        <p:spPr/>
        <p:txBody>
          <a:bodyPr/>
          <a:lstStyle/>
          <a:p>
            <a:pPr eaLnBrk="1" hangingPunct="1"/>
            <a:r>
              <a:rPr lang="en-US" sz="2000" b="1" smtClean="0">
                <a:effectLst>
                  <a:outerShdw blurRad="38100" dist="38100" dir="2700000" algn="tl">
                    <a:srgbClr val="C0C0C0"/>
                  </a:outerShdw>
                </a:effectLst>
              </a:rPr>
              <a:t>Avoid biased items and terms</a:t>
            </a:r>
          </a:p>
          <a:p>
            <a:pPr lvl="1" eaLnBrk="1" hangingPunct="1"/>
            <a:endParaRPr lang="en-US" sz="1800" smtClean="0"/>
          </a:p>
          <a:p>
            <a:pPr lvl="1" eaLnBrk="1" hangingPunct="1"/>
            <a:r>
              <a:rPr lang="en-US" sz="1800" smtClean="0"/>
              <a:t>Questions should not encourage a particular response or discourage another. </a:t>
            </a:r>
          </a:p>
          <a:p>
            <a:pPr lvl="1" eaLnBrk="1" hangingPunct="1"/>
            <a:endParaRPr lang="en-US" sz="1800" smtClean="0"/>
          </a:p>
          <a:p>
            <a:pPr lvl="1" eaLnBrk="1" hangingPunct="1"/>
            <a:r>
              <a:rPr lang="en-US" sz="1800" smtClean="0"/>
              <a:t>Be wary of "social desirability" of answers</a:t>
            </a:r>
          </a:p>
          <a:p>
            <a:pPr eaLnBrk="1" hangingPunct="1"/>
            <a:endParaRPr lang="en-US" sz="2000" smtClean="0"/>
          </a:p>
        </p:txBody>
      </p:sp>
      <p:graphicFrame>
        <p:nvGraphicFramePr>
          <p:cNvPr id="39039" name="Group 127"/>
          <p:cNvGraphicFramePr>
            <a:graphicFrameLocks noGrp="1"/>
          </p:cNvGraphicFramePr>
          <p:nvPr>
            <p:ph sz="half" idx="2"/>
          </p:nvPr>
        </p:nvGraphicFramePr>
        <p:xfrm>
          <a:off x="4495800" y="1752600"/>
          <a:ext cx="4071938" cy="4267200"/>
        </p:xfrm>
        <a:graphic>
          <a:graphicData uri="http://schemas.openxmlformats.org/drawingml/2006/table">
            <a:tbl>
              <a:tblPr/>
              <a:tblGrid>
                <a:gridCol w="2036763"/>
                <a:gridCol w="2035175"/>
              </a:tblGrid>
              <a:tr h="533400">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rgbClr val="6600CC"/>
                          </a:solidFill>
                          <a:effectLst>
                            <a:outerShdw blurRad="38100" dist="38100" dir="2700000" algn="tl">
                              <a:srgbClr val="DDDDDD"/>
                            </a:outerShdw>
                          </a:effectLst>
                          <a:latin typeface="Arial" charset="0"/>
                        </a:rPr>
                        <a:t>Attitudes re: government spending for programs in the General Social Survey, 1989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hMerge="1">
                  <a:txBody>
                    <a:bodyPr/>
                    <a:lstStyle/>
                    <a:p>
                      <a:endParaRPr lang="en-US"/>
                    </a:p>
                  </a:txBody>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1" u="none" strike="noStrike" cap="none" normalizeH="0" baseline="0">
                          <a:ln>
                            <a:noFill/>
                          </a:ln>
                          <a:solidFill>
                            <a:schemeClr val="accent2"/>
                          </a:solidFill>
                          <a:effectLst>
                            <a:outerShdw blurRad="38100" dist="38100" dir="2700000" algn="tl">
                              <a:srgbClr val="000000"/>
                            </a:outerShdw>
                          </a:effectLst>
                          <a:latin typeface="Arial" charset="0"/>
                        </a:rPr>
                        <a:t>More support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1" u="none" strike="noStrike" cap="none" normalizeH="0" baseline="0">
                          <a:ln>
                            <a:noFill/>
                          </a:ln>
                          <a:solidFill>
                            <a:schemeClr val="accent2"/>
                          </a:solidFill>
                          <a:effectLst>
                            <a:outerShdw blurRad="38100" dist="38100" dir="2700000" algn="tl">
                              <a:srgbClr val="DDDDDD"/>
                            </a:outerShdw>
                          </a:effectLst>
                          <a:latin typeface="Arial" charset="0"/>
                        </a:rPr>
                        <a:t>Less support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Assistance to the poor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Welfare reform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Halting rising crime rate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Law enforcement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Dealing with drug addiction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Drug rehabilitation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Solving problems of big cities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Assistance to big cities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Improving conditions of blacks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Assistance to blacks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latin typeface="Arial" charset="0"/>
                        </a:rPr>
                        <a:t>Protecting social security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latin typeface="Arial" charset="0"/>
                        </a:rPr>
                        <a:t>Social security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Surveys “gone wild”</a:t>
            </a:r>
          </a:p>
        </p:txBody>
      </p:sp>
      <p:sp>
        <p:nvSpPr>
          <p:cNvPr id="27651" name="Content Placeholder 2"/>
          <p:cNvSpPr>
            <a:spLocks noGrp="1"/>
          </p:cNvSpPr>
          <p:nvPr>
            <p:ph idx="1"/>
          </p:nvPr>
        </p:nvSpPr>
        <p:spPr>
          <a:xfrm>
            <a:off x="533400" y="1828800"/>
            <a:ext cx="4614863" cy="838200"/>
          </a:xfrm>
        </p:spPr>
        <p:txBody>
          <a:bodyPr/>
          <a:lstStyle/>
          <a:p>
            <a:pPr eaLnBrk="1" hangingPunct="1"/>
            <a:r>
              <a:rPr lang="en-US" sz="2400" smtClean="0">
                <a:hlinkClick r:id="rId3" action="ppaction://hlinkfile"/>
              </a:rPr>
              <a:t>National Park Survey</a:t>
            </a:r>
            <a:endParaRPr lang="en-US" sz="2400" smtClean="0"/>
          </a:p>
        </p:txBody>
      </p:sp>
      <p:sp>
        <p:nvSpPr>
          <p:cNvPr id="27652" name="Slide Number Placeholder 3"/>
          <p:cNvSpPr>
            <a:spLocks noGrp="1"/>
          </p:cNvSpPr>
          <p:nvPr>
            <p:ph type="sldNum" sz="quarter" idx="12"/>
          </p:nvPr>
        </p:nvSpPr>
        <p:spPr>
          <a:noFill/>
        </p:spPr>
        <p:txBody>
          <a:bodyPr/>
          <a:lstStyle/>
          <a:p>
            <a:fld id="{C803E0AE-B307-4E7A-B63E-68111BC78D83}" type="slidenum">
              <a:rPr lang="en-US"/>
              <a:pPr/>
              <a:t>11</a:t>
            </a:fld>
            <a:endParaRPr lang="en-US"/>
          </a:p>
        </p:txBody>
      </p:sp>
      <p:sp>
        <p:nvSpPr>
          <p:cNvPr id="27653" name="TextBox 4"/>
          <p:cNvSpPr txBox="1">
            <a:spLocks noChangeArrowheads="1"/>
          </p:cNvSpPr>
          <p:nvPr/>
        </p:nvSpPr>
        <p:spPr bwMode="auto">
          <a:xfrm>
            <a:off x="685800" y="2667000"/>
            <a:ext cx="5181600" cy="369888"/>
          </a:xfrm>
          <a:prstGeom prst="rect">
            <a:avLst/>
          </a:prstGeom>
          <a:noFill/>
          <a:ln w="9525">
            <a:noFill/>
            <a:miter lim="800000"/>
            <a:headEnd/>
            <a:tailEnd/>
          </a:ln>
        </p:spPr>
        <p:txBody>
          <a:bodyPr>
            <a:spAutoFit/>
          </a:bodyPr>
          <a:lstStyle/>
          <a:p>
            <a:pPr>
              <a:buFont typeface="Wingdings" charset="2"/>
              <a:buChar char="q"/>
            </a:pPr>
            <a:r>
              <a:rPr lang="en-US"/>
              <a:t>  </a:t>
            </a:r>
            <a:r>
              <a:rPr lang="en-US">
                <a:hlinkClick r:id="rId4" action="ppaction://hlinkfile"/>
              </a:rPr>
              <a:t>NRA Survey 1</a:t>
            </a:r>
            <a:endParaRPr lang="en-US"/>
          </a:p>
        </p:txBody>
      </p:sp>
      <p:sp>
        <p:nvSpPr>
          <p:cNvPr id="27654" name="TextBox 9"/>
          <p:cNvSpPr txBox="1">
            <a:spLocks noChangeArrowheads="1"/>
          </p:cNvSpPr>
          <p:nvPr/>
        </p:nvSpPr>
        <p:spPr bwMode="auto">
          <a:xfrm>
            <a:off x="685800" y="3276600"/>
            <a:ext cx="5257800" cy="369888"/>
          </a:xfrm>
          <a:prstGeom prst="rect">
            <a:avLst/>
          </a:prstGeom>
          <a:noFill/>
          <a:ln w="9525">
            <a:noFill/>
            <a:miter lim="800000"/>
            <a:headEnd/>
            <a:tailEnd/>
          </a:ln>
        </p:spPr>
        <p:txBody>
          <a:bodyPr>
            <a:spAutoFit/>
          </a:bodyPr>
          <a:lstStyle/>
          <a:p>
            <a:pPr>
              <a:buFont typeface="Wingdings" charset="2"/>
              <a:buChar char="q"/>
            </a:pPr>
            <a:r>
              <a:rPr lang="en-US"/>
              <a:t>  </a:t>
            </a:r>
            <a:r>
              <a:rPr lang="en-US">
                <a:hlinkClick r:id="rId5" action="ppaction://hlinkfile"/>
              </a:rPr>
              <a:t>NRA Survey 2</a:t>
            </a:r>
            <a:endParaRPr lang="en-US"/>
          </a:p>
        </p:txBody>
      </p:sp>
      <p:sp>
        <p:nvSpPr>
          <p:cNvPr id="27655" name="TextBox 10"/>
          <p:cNvSpPr txBox="1">
            <a:spLocks noChangeArrowheads="1"/>
          </p:cNvSpPr>
          <p:nvPr/>
        </p:nvSpPr>
        <p:spPr bwMode="auto">
          <a:xfrm>
            <a:off x="685800" y="3886200"/>
            <a:ext cx="5181600" cy="369888"/>
          </a:xfrm>
          <a:prstGeom prst="rect">
            <a:avLst/>
          </a:prstGeom>
          <a:noFill/>
          <a:ln w="9525">
            <a:noFill/>
            <a:miter lim="800000"/>
            <a:headEnd/>
            <a:tailEnd/>
          </a:ln>
        </p:spPr>
        <p:txBody>
          <a:bodyPr>
            <a:spAutoFit/>
          </a:bodyPr>
          <a:lstStyle/>
          <a:p>
            <a:pPr>
              <a:buFont typeface="Wingdings" charset="2"/>
              <a:buChar char="q"/>
            </a:pPr>
            <a:r>
              <a:rPr lang="en-US"/>
              <a:t>  </a:t>
            </a:r>
            <a:r>
              <a:rPr lang="en-US">
                <a:hlinkClick r:id="rId6" action="ppaction://hlinkfile"/>
              </a:rPr>
              <a:t>NRA Survey 3</a:t>
            </a:r>
            <a:endParaRPr lang="en-US"/>
          </a:p>
        </p:txBody>
      </p:sp>
      <p:sp>
        <p:nvSpPr>
          <p:cNvPr id="27656" name="TextBox 13"/>
          <p:cNvSpPr txBox="1">
            <a:spLocks noChangeArrowheads="1"/>
          </p:cNvSpPr>
          <p:nvPr/>
        </p:nvSpPr>
        <p:spPr bwMode="auto">
          <a:xfrm>
            <a:off x="4419600" y="2286000"/>
            <a:ext cx="4267200" cy="369888"/>
          </a:xfrm>
          <a:prstGeom prst="rect">
            <a:avLst/>
          </a:prstGeom>
          <a:noFill/>
          <a:ln w="9525">
            <a:noFill/>
            <a:miter lim="800000"/>
            <a:headEnd/>
            <a:tailEnd/>
          </a:ln>
        </p:spPr>
        <p:txBody>
          <a:bodyPr>
            <a:spAutoFit/>
          </a:bodyPr>
          <a:lstStyle/>
          <a:p>
            <a:endParaRPr lang="en-US"/>
          </a:p>
        </p:txBody>
      </p:sp>
      <p:pic>
        <p:nvPicPr>
          <p:cNvPr id="27657" name="Picture 14" descr="3259_picture_of_a_confused_man_trying_to_figure_out_how_to_answer_a_survey.jpg"/>
          <p:cNvPicPr>
            <a:picLocks noChangeAspect="1"/>
          </p:cNvPicPr>
          <p:nvPr/>
        </p:nvPicPr>
        <p:blipFill>
          <a:blip r:embed="rId7"/>
          <a:srcRect/>
          <a:stretch>
            <a:fillRect/>
          </a:stretch>
        </p:blipFill>
        <p:spPr bwMode="auto">
          <a:xfrm>
            <a:off x="5181600" y="2057400"/>
            <a:ext cx="3200400" cy="387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705CB235-DEE8-4127-BB98-7C81DB5EB17F}" type="slidenum">
              <a:rPr lang="en-US"/>
              <a:pPr/>
              <a:t>12</a:t>
            </a:fld>
            <a:endParaRPr lang="en-US"/>
          </a:p>
        </p:txBody>
      </p:sp>
      <p:sp>
        <p:nvSpPr>
          <p:cNvPr id="40962"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Questionnaire Construction</a:t>
            </a:r>
          </a:p>
        </p:txBody>
      </p:sp>
      <p:sp>
        <p:nvSpPr>
          <p:cNvPr id="40963" name="Rectangle 3"/>
          <p:cNvSpPr>
            <a:spLocks noGrp="1" noChangeArrowheads="1"/>
          </p:cNvSpPr>
          <p:nvPr>
            <p:ph type="body" idx="1"/>
          </p:nvPr>
        </p:nvSpPr>
        <p:spPr/>
        <p:txBody>
          <a:bodyPr/>
          <a:lstStyle/>
          <a:p>
            <a:pPr eaLnBrk="1" hangingPunct="1">
              <a:defRPr/>
            </a:pPr>
            <a:r>
              <a:rPr lang="en-US" sz="2800" b="1">
                <a:effectLst>
                  <a:outerShdw blurRad="38100" dist="38100" dir="2700000" algn="tl">
                    <a:srgbClr val="DDDDDD"/>
                  </a:outerShdw>
                </a:effectLst>
                <a:ea typeface="+mn-ea"/>
                <a:cs typeface="+mn-cs"/>
              </a:rPr>
              <a:t>General questionnaire format should be uncluttered</a:t>
            </a:r>
            <a:endParaRPr lang="en-US" sz="2800">
              <a:ea typeface="+mn-ea"/>
              <a:cs typeface="+mn-cs"/>
            </a:endParaRPr>
          </a:p>
          <a:p>
            <a:pPr lvl="1" eaLnBrk="1" hangingPunct="1">
              <a:defRPr/>
            </a:pPr>
            <a:endParaRPr lang="en-US"/>
          </a:p>
          <a:p>
            <a:pPr lvl="1" eaLnBrk="1" hangingPunct="1">
              <a:defRPr/>
            </a:pPr>
            <a:r>
              <a:rPr lang="en-US"/>
              <a:t>Squeezed-together questionnaires are disastrous</a:t>
            </a:r>
          </a:p>
          <a:p>
            <a:pPr eaLnBrk="1" hangingPunct="1">
              <a:defRPr/>
            </a:pPr>
            <a:endParaRPr lang="en-US">
              <a:ea typeface="+mn-ea"/>
              <a:cs typeface="+mn-cs"/>
            </a:endParaRPr>
          </a:p>
          <a:p>
            <a:pPr eaLnBrk="1" hangingPunct="1">
              <a:defRPr/>
            </a:pPr>
            <a:r>
              <a:rPr lang="en-US" sz="2800" b="1">
                <a:effectLst>
                  <a:outerShdw blurRad="38100" dist="38100" dir="2700000" algn="tl">
                    <a:srgbClr val="DDDDDD"/>
                  </a:outerShdw>
                </a:effectLst>
                <a:ea typeface="+mn-ea"/>
                <a:cs typeface="+mn-cs"/>
              </a:rPr>
              <a:t>Formats for respondents should be clean and clear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47C58154-AD69-4625-AA7B-00F09064AB52}" type="slidenum">
              <a:rPr lang="en-US"/>
              <a:pPr/>
              <a:t>13</a:t>
            </a:fld>
            <a:endParaRPr lang="en-US"/>
          </a:p>
        </p:txBody>
      </p:sp>
      <p:sp>
        <p:nvSpPr>
          <p:cNvPr id="41986"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Questionnaire Construction, </a:t>
            </a:r>
            <a:r>
              <a:rPr lang="en-US" sz="2400" b="1">
                <a:effectLst>
                  <a:outerShdw blurRad="38100" dist="38100" dir="2700000" algn="tl">
                    <a:srgbClr val="DDDDDD"/>
                  </a:outerShdw>
                </a:effectLst>
                <a:ea typeface="+mj-ea"/>
                <a:cs typeface="+mj-cs"/>
              </a:rPr>
              <a:t>p.2</a:t>
            </a:r>
          </a:p>
        </p:txBody>
      </p:sp>
      <p:sp>
        <p:nvSpPr>
          <p:cNvPr id="41987" name="Rectangle 3"/>
          <p:cNvSpPr>
            <a:spLocks noGrp="1" noChangeArrowheads="1"/>
          </p:cNvSpPr>
          <p:nvPr>
            <p:ph type="body" idx="1"/>
          </p:nvPr>
        </p:nvSpPr>
        <p:spPr/>
        <p:txBody>
          <a:bodyPr/>
          <a:lstStyle/>
          <a:p>
            <a:pPr eaLnBrk="1" hangingPunct="1"/>
            <a:r>
              <a:rPr lang="en-US" sz="2800" b="1" smtClean="0">
                <a:effectLst>
                  <a:outerShdw blurRad="38100" dist="38100" dir="2700000" algn="tl">
                    <a:srgbClr val="C0C0C0"/>
                  </a:outerShdw>
                </a:effectLst>
              </a:rPr>
              <a:t>Contingency question</a:t>
            </a:r>
          </a:p>
          <a:p>
            <a:pPr lvl="1" eaLnBrk="1" hangingPunct="1"/>
            <a:endParaRPr lang="en-US" smtClean="0"/>
          </a:p>
          <a:p>
            <a:pPr lvl="1" eaLnBrk="1" hangingPunct="1"/>
            <a:r>
              <a:rPr lang="en-US" smtClean="0"/>
              <a:t>A question that only applies to the R’s who answered a previous question in a particular “qualifying” manner</a:t>
            </a:r>
          </a:p>
          <a:p>
            <a:pPr lvl="1" eaLnBrk="1" hangingPunct="1"/>
            <a:endParaRPr lang="en-US" smtClean="0"/>
          </a:p>
          <a:p>
            <a:pPr lvl="1" eaLnBrk="1" hangingPunct="1"/>
            <a:r>
              <a:rPr lang="en-US" smtClean="0"/>
              <a:t>Make sure that the directions for answering the subsequent questions are clear for the respondent</a:t>
            </a:r>
          </a:p>
          <a:p>
            <a:pPr lvl="1" eaLnBrk="1" hangingPunct="1">
              <a:buFont typeface="Wingdings" charset="2"/>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606E0E06-76E0-4617-A72B-691E14CE02F5}" type="slidenum">
              <a:rPr lang="en-US"/>
              <a:pPr/>
              <a:t>14</a:t>
            </a:fld>
            <a:endParaRPr lang="en-US"/>
          </a:p>
        </p:txBody>
      </p:sp>
      <p:sp>
        <p:nvSpPr>
          <p:cNvPr id="4301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Contingency question, </a:t>
            </a:r>
            <a:r>
              <a:rPr lang="en-US" sz="2400" b="1" i="1">
                <a:solidFill>
                  <a:srgbClr val="6600CC"/>
                </a:solidFill>
                <a:effectLst>
                  <a:outerShdw blurRad="38100" dist="38100" dir="2700000" algn="tl">
                    <a:srgbClr val="DDDDDD"/>
                  </a:outerShdw>
                </a:effectLst>
                <a:ea typeface="+mj-ea"/>
                <a:cs typeface="+mj-cs"/>
              </a:rPr>
              <a:t>example</a:t>
            </a:r>
          </a:p>
        </p:txBody>
      </p:sp>
      <p:sp>
        <p:nvSpPr>
          <p:cNvPr id="43011" name="Rectangle 3"/>
          <p:cNvSpPr>
            <a:spLocks noGrp="1" noChangeArrowheads="1"/>
          </p:cNvSpPr>
          <p:nvPr>
            <p:ph type="body" idx="1"/>
          </p:nvPr>
        </p:nvSpPr>
        <p:spPr/>
        <p:txBody>
          <a:bodyPr/>
          <a:lstStyle/>
          <a:p>
            <a:pPr eaLnBrk="1" hangingPunct="1">
              <a:defRPr/>
            </a:pPr>
            <a:r>
              <a:rPr lang="en-US" sz="2400" b="1" dirty="0">
                <a:effectLst>
                  <a:outerShdw blurRad="38100" dist="38100" dir="2700000" algn="tl">
                    <a:srgbClr val="DDDDDD"/>
                  </a:outerShdw>
                </a:effectLst>
                <a:ea typeface="+mn-ea"/>
                <a:cs typeface="+mn-cs"/>
              </a:rPr>
              <a:t>Have you ever been abducted by aliens?</a:t>
            </a:r>
          </a:p>
          <a:p>
            <a:pPr lvl="1" eaLnBrk="1" hangingPunct="1">
              <a:defRPr/>
            </a:pPr>
            <a:r>
              <a:rPr lang="en-US" dirty="0"/>
              <a:t>[ ] Yes</a:t>
            </a:r>
          </a:p>
          <a:p>
            <a:pPr lvl="1" eaLnBrk="1" hangingPunct="1">
              <a:defRPr/>
            </a:pPr>
            <a:r>
              <a:rPr lang="en-US" dirty="0"/>
              <a:t>[ ]  No </a:t>
            </a:r>
            <a:r>
              <a:rPr lang="en-US" sz="1200" b="1" dirty="0"/>
              <a:t>(go to ques. # 4)</a:t>
            </a:r>
          </a:p>
        </p:txBody>
      </p:sp>
      <p:grpSp>
        <p:nvGrpSpPr>
          <p:cNvPr id="30725" name="Group 10"/>
          <p:cNvGrpSpPr>
            <a:grpSpLocks/>
          </p:cNvGrpSpPr>
          <p:nvPr/>
        </p:nvGrpSpPr>
        <p:grpSpPr bwMode="auto">
          <a:xfrm>
            <a:off x="2590800" y="2514600"/>
            <a:ext cx="1524000" cy="838200"/>
            <a:chOff x="1632" y="1584"/>
            <a:chExt cx="960" cy="528"/>
          </a:xfrm>
        </p:grpSpPr>
        <p:sp>
          <p:nvSpPr>
            <p:cNvPr id="30731" name="Line 4"/>
            <p:cNvSpPr>
              <a:spLocks noChangeShapeType="1"/>
            </p:cNvSpPr>
            <p:nvPr/>
          </p:nvSpPr>
          <p:spPr bwMode="auto">
            <a:xfrm>
              <a:off x="1632" y="1584"/>
              <a:ext cx="960" cy="0"/>
            </a:xfrm>
            <a:prstGeom prst="line">
              <a:avLst/>
            </a:prstGeom>
            <a:noFill/>
            <a:ln w="9525">
              <a:solidFill>
                <a:schemeClr val="tx1"/>
              </a:solidFill>
              <a:round/>
              <a:headEnd/>
              <a:tailEnd type="triangle" w="med" len="med"/>
            </a:ln>
          </p:spPr>
          <p:txBody>
            <a:bodyPr/>
            <a:lstStyle/>
            <a:p>
              <a:endParaRPr lang="en-US"/>
            </a:p>
          </p:txBody>
        </p:sp>
        <p:sp>
          <p:nvSpPr>
            <p:cNvPr id="30732" name="Line 5"/>
            <p:cNvSpPr>
              <a:spLocks noChangeShapeType="1"/>
            </p:cNvSpPr>
            <p:nvPr/>
          </p:nvSpPr>
          <p:spPr bwMode="auto">
            <a:xfrm>
              <a:off x="2592" y="1584"/>
              <a:ext cx="0" cy="528"/>
            </a:xfrm>
            <a:prstGeom prst="line">
              <a:avLst/>
            </a:prstGeom>
            <a:noFill/>
            <a:ln w="9525">
              <a:solidFill>
                <a:schemeClr val="tx1"/>
              </a:solidFill>
              <a:round/>
              <a:headEnd/>
              <a:tailEnd type="triangle" w="med" len="med"/>
            </a:ln>
          </p:spPr>
          <p:txBody>
            <a:bodyPr/>
            <a:lstStyle/>
            <a:p>
              <a:endParaRPr lang="en-US"/>
            </a:p>
          </p:txBody>
        </p:sp>
      </p:grpSp>
      <p:grpSp>
        <p:nvGrpSpPr>
          <p:cNvPr id="3" name="Group 11"/>
          <p:cNvGrpSpPr>
            <a:grpSpLocks/>
          </p:cNvGrpSpPr>
          <p:nvPr/>
        </p:nvGrpSpPr>
        <p:grpSpPr bwMode="auto">
          <a:xfrm>
            <a:off x="3657600" y="3352800"/>
            <a:ext cx="4876800" cy="1371600"/>
            <a:chOff x="2304" y="2112"/>
            <a:chExt cx="3072" cy="864"/>
          </a:xfrm>
        </p:grpSpPr>
        <p:sp>
          <p:nvSpPr>
            <p:cNvPr id="43014" name="Text Box 6"/>
            <p:cNvSpPr txBox="1">
              <a:spLocks noChangeArrowheads="1"/>
            </p:cNvSpPr>
            <p:nvPr/>
          </p:nvSpPr>
          <p:spPr bwMode="auto">
            <a:xfrm>
              <a:off x="2304" y="2112"/>
              <a:ext cx="3072" cy="674"/>
            </a:xfrm>
            <a:prstGeom prst="rect">
              <a:avLst/>
            </a:prstGeom>
            <a:noFill/>
            <a:ln w="9525">
              <a:noFill/>
              <a:miter lim="800000"/>
              <a:headEnd/>
              <a:tailEnd/>
            </a:ln>
            <a:effectLst/>
          </p:spPr>
          <p:txBody>
            <a:bodyPr>
              <a:spAutoFit/>
            </a:bodyPr>
            <a:lstStyle/>
            <a:p>
              <a:pPr>
                <a:spcBef>
                  <a:spcPct val="50000"/>
                </a:spcBef>
                <a:defRPr/>
              </a:pPr>
              <a:r>
                <a:rPr lang="en-US" sz="1600" b="1" dirty="0">
                  <a:solidFill>
                    <a:srgbClr val="6600CC"/>
                  </a:solidFill>
                  <a:effectLst>
                    <a:outerShdw blurRad="38100" dist="38100" dir="2700000" algn="tl">
                      <a:srgbClr val="DDDDDD"/>
                    </a:outerShdw>
                  </a:effectLst>
                  <a:latin typeface="Arial" charset="0"/>
                  <a:ea typeface="+mn-ea"/>
                </a:rPr>
                <a:t>If yes</a:t>
              </a:r>
              <a:r>
                <a:rPr lang="en-US" sz="1600" dirty="0">
                  <a:latin typeface="Arial" charset="0"/>
                  <a:ea typeface="+mn-ea"/>
                </a:rPr>
                <a:t>: </a:t>
              </a:r>
              <a:r>
                <a:rPr lang="en-US" sz="1600" b="1" dirty="0">
                  <a:latin typeface="Arial" charset="0"/>
                  <a:ea typeface="+mn-ea"/>
                </a:rPr>
                <a:t>Did they let you steer the ship?</a:t>
              </a:r>
            </a:p>
            <a:p>
              <a:pPr>
                <a:spcBef>
                  <a:spcPct val="50000"/>
                </a:spcBef>
                <a:defRPr/>
              </a:pPr>
              <a:r>
                <a:rPr lang="en-US" sz="1600" b="1" dirty="0">
                  <a:latin typeface="Arial" charset="0"/>
                  <a:ea typeface="+mn-ea"/>
                </a:rPr>
                <a:t>	[ ] Yes</a:t>
              </a:r>
            </a:p>
            <a:p>
              <a:pPr>
                <a:spcBef>
                  <a:spcPct val="50000"/>
                </a:spcBef>
                <a:defRPr/>
              </a:pPr>
              <a:r>
                <a:rPr lang="en-US" sz="1600" b="1" dirty="0">
                  <a:latin typeface="Arial" charset="0"/>
                  <a:ea typeface="+mn-ea"/>
                </a:rPr>
                <a:t>	[ ] No</a:t>
              </a:r>
            </a:p>
          </p:txBody>
        </p:sp>
        <p:sp>
          <p:nvSpPr>
            <p:cNvPr id="30729" name="Line 7"/>
            <p:cNvSpPr>
              <a:spLocks noChangeShapeType="1"/>
            </p:cNvSpPr>
            <p:nvPr/>
          </p:nvSpPr>
          <p:spPr bwMode="auto">
            <a:xfrm>
              <a:off x="3312" y="2448"/>
              <a:ext cx="288" cy="0"/>
            </a:xfrm>
            <a:prstGeom prst="line">
              <a:avLst/>
            </a:prstGeom>
            <a:noFill/>
            <a:ln w="9525">
              <a:solidFill>
                <a:schemeClr val="tx1"/>
              </a:solidFill>
              <a:round/>
              <a:headEnd/>
              <a:tailEnd type="triangle" w="med" len="med"/>
            </a:ln>
          </p:spPr>
          <p:txBody>
            <a:bodyPr/>
            <a:lstStyle/>
            <a:p>
              <a:endParaRPr lang="en-US"/>
            </a:p>
          </p:txBody>
        </p:sp>
        <p:sp>
          <p:nvSpPr>
            <p:cNvPr id="30730" name="Line 8"/>
            <p:cNvSpPr>
              <a:spLocks noChangeShapeType="1"/>
            </p:cNvSpPr>
            <p:nvPr/>
          </p:nvSpPr>
          <p:spPr bwMode="auto">
            <a:xfrm>
              <a:off x="3600" y="2448"/>
              <a:ext cx="0" cy="528"/>
            </a:xfrm>
            <a:prstGeom prst="line">
              <a:avLst/>
            </a:prstGeom>
            <a:noFill/>
            <a:ln w="9525">
              <a:solidFill>
                <a:schemeClr val="tx1"/>
              </a:solidFill>
              <a:round/>
              <a:headEnd/>
              <a:tailEnd type="triangle" w="med" len="med"/>
            </a:ln>
          </p:spPr>
          <p:txBody>
            <a:bodyPr/>
            <a:lstStyle/>
            <a:p>
              <a:endParaRPr lang="en-US"/>
            </a:p>
          </p:txBody>
        </p:sp>
      </p:grpSp>
      <p:sp>
        <p:nvSpPr>
          <p:cNvPr id="43017" name="Text Box 9"/>
          <p:cNvSpPr txBox="1">
            <a:spLocks noChangeArrowheads="1"/>
          </p:cNvSpPr>
          <p:nvPr/>
        </p:nvSpPr>
        <p:spPr bwMode="auto">
          <a:xfrm>
            <a:off x="5486400" y="4800600"/>
            <a:ext cx="3124200" cy="1069975"/>
          </a:xfrm>
          <a:prstGeom prst="rect">
            <a:avLst/>
          </a:prstGeom>
          <a:noFill/>
          <a:ln w="9525">
            <a:noFill/>
            <a:miter lim="800000"/>
            <a:headEnd/>
            <a:tailEnd/>
          </a:ln>
          <a:effectLst/>
        </p:spPr>
        <p:txBody>
          <a:bodyPr>
            <a:spAutoFit/>
          </a:bodyPr>
          <a:lstStyle/>
          <a:p>
            <a:pPr>
              <a:spcBef>
                <a:spcPct val="50000"/>
              </a:spcBef>
              <a:defRPr/>
            </a:pPr>
            <a:r>
              <a:rPr lang="en-US" sz="1600" b="1" dirty="0">
                <a:solidFill>
                  <a:srgbClr val="6600CC"/>
                </a:solidFill>
                <a:effectLst>
                  <a:outerShdw blurRad="38100" dist="38100" dir="2700000" algn="tl">
                    <a:srgbClr val="DDDDDD"/>
                  </a:outerShdw>
                </a:effectLst>
                <a:latin typeface="Arial" charset="0"/>
                <a:ea typeface="+mn-ea"/>
              </a:rPr>
              <a:t>If yes</a:t>
            </a:r>
            <a:r>
              <a:rPr lang="en-US" sz="1600" dirty="0">
                <a:latin typeface="Arial" charset="0"/>
                <a:ea typeface="+mn-ea"/>
              </a:rPr>
              <a:t>: </a:t>
            </a:r>
            <a:r>
              <a:rPr lang="en-US" sz="1600" b="1" dirty="0">
                <a:latin typeface="Arial" charset="0"/>
                <a:ea typeface="+mn-ea"/>
              </a:rPr>
              <a:t>How fast did you go?</a:t>
            </a:r>
          </a:p>
          <a:p>
            <a:pPr>
              <a:spcBef>
                <a:spcPct val="50000"/>
              </a:spcBef>
              <a:defRPr/>
            </a:pPr>
            <a:r>
              <a:rPr lang="en-US" sz="1600" b="1" dirty="0">
                <a:latin typeface="Arial" charset="0"/>
                <a:ea typeface="+mn-ea"/>
              </a:rPr>
              <a:t>	[ ] Warp speed</a:t>
            </a:r>
          </a:p>
          <a:p>
            <a:pPr>
              <a:spcBef>
                <a:spcPct val="50000"/>
              </a:spcBef>
              <a:defRPr/>
            </a:pPr>
            <a:r>
              <a:rPr lang="en-US" sz="1600" b="1" dirty="0">
                <a:latin typeface="Arial" charset="0"/>
                <a:ea typeface="+mn-ea"/>
              </a:rPr>
              <a:t>	[ ]  Weenie speed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43011">
                                            <p:txEl>
                                              <p:pRg st="0" end="0"/>
                                            </p:txEl>
                                          </p:spTgt>
                                        </p:tgtEl>
                                        <p:attrNameLst>
                                          <p:attrName>ppt_x</p:attrName>
                                        </p:attrNameLst>
                                      </p:cBhvr>
                                    </p:anim>
                                    <p:anim from="0" to="-1.0" calcmode="lin" valueType="num">
                                      <p:cBhvr>
                                        <p:cTn id="8" dur="200" decel="50000" autoRev="1" fill="hold">
                                          <p:stCondLst>
                                            <p:cond delay="600"/>
                                          </p:stCondLst>
                                        </p:cTn>
                                        <p:tgtEl>
                                          <p:spTgt spid="43011">
                                            <p:txEl>
                                              <p:pRg st="0" end="0"/>
                                            </p:txEl>
                                          </p:spTgt>
                                        </p:tgtEl>
                                        <p:attrNameLst>
                                          <p:attrName>xshear</p:attrName>
                                        </p:attrNameLst>
                                      </p:cBhvr>
                                    </p:anim>
                                    <p:animScale>
                                      <p:cBhvr>
                                        <p:cTn id="9" dur="200" decel="100000" autoRev="1" fill="hold">
                                          <p:stCondLst>
                                            <p:cond delay="600"/>
                                          </p:stCondLst>
                                        </p:cTn>
                                        <p:tgtEl>
                                          <p:spTgt spid="43011">
                                            <p:txEl>
                                              <p:pRg st="0" end="0"/>
                                            </p:txEl>
                                          </p:spTgt>
                                        </p:tgtEl>
                                      </p:cBhvr>
                                      <p:from x="100000" y="100000"/>
                                      <p:to x="80000" y="100000"/>
                                    </p:animScale>
                                    <p:anim by="(#ppt_h/3+#ppt_w*0.1)" calcmode="lin" valueType="num">
                                      <p:cBhvr additive="sum">
                                        <p:cTn id="10" dur="200" decel="100000" autoRev="1" fill="hold">
                                          <p:stCondLst>
                                            <p:cond delay="600"/>
                                          </p:stCondLst>
                                        </p:cTn>
                                        <p:tgtEl>
                                          <p:spTgt spid="43011">
                                            <p:txEl>
                                              <p:pRg st="0" end="0"/>
                                            </p:txEl>
                                          </p:spTgt>
                                        </p:tgtEl>
                                        <p:attrNameLst>
                                          <p:attrName>ppt_x</p:attrName>
                                        </p:attrNameLst>
                                      </p:cBhvr>
                                    </p:anim>
                                  </p:childTnLst>
                                </p:cTn>
                              </p:par>
                              <p:par>
                                <p:cTn id="11" presetID="34" presetClass="entr" presetSubtype="0" fill="hold" grpId="0" nodeType="with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from="(-#ppt_w/2)" to="(#ppt_x)" calcmode="lin" valueType="num">
                                      <p:cBhvr>
                                        <p:cTn id="13" dur="600" fill="hold">
                                          <p:stCondLst>
                                            <p:cond delay="0"/>
                                          </p:stCondLst>
                                        </p:cTn>
                                        <p:tgtEl>
                                          <p:spTgt spid="43011">
                                            <p:txEl>
                                              <p:pRg st="1" end="1"/>
                                            </p:txEl>
                                          </p:spTgt>
                                        </p:tgtEl>
                                        <p:attrNameLst>
                                          <p:attrName>ppt_x</p:attrName>
                                        </p:attrNameLst>
                                      </p:cBhvr>
                                    </p:anim>
                                    <p:anim from="0" to="-1.0" calcmode="lin" valueType="num">
                                      <p:cBhvr>
                                        <p:cTn id="14" dur="200" decel="50000" autoRev="1" fill="hold">
                                          <p:stCondLst>
                                            <p:cond delay="600"/>
                                          </p:stCondLst>
                                        </p:cTn>
                                        <p:tgtEl>
                                          <p:spTgt spid="43011">
                                            <p:txEl>
                                              <p:pRg st="1" end="1"/>
                                            </p:txEl>
                                          </p:spTgt>
                                        </p:tgtEl>
                                        <p:attrNameLst>
                                          <p:attrName>xshear</p:attrName>
                                        </p:attrNameLst>
                                      </p:cBhvr>
                                    </p:anim>
                                    <p:animScale>
                                      <p:cBhvr>
                                        <p:cTn id="15" dur="200" decel="100000" autoRev="1" fill="hold">
                                          <p:stCondLst>
                                            <p:cond delay="600"/>
                                          </p:stCondLst>
                                        </p:cTn>
                                        <p:tgtEl>
                                          <p:spTgt spid="43011">
                                            <p:txEl>
                                              <p:pRg st="1" end="1"/>
                                            </p:txEl>
                                          </p:spTgt>
                                        </p:tgtEl>
                                      </p:cBhvr>
                                      <p:from x="100000" y="100000"/>
                                      <p:to x="80000" y="100000"/>
                                    </p:animScale>
                                    <p:anim by="(#ppt_h/3+#ppt_w*0.1)" calcmode="lin" valueType="num">
                                      <p:cBhvr additive="sum">
                                        <p:cTn id="16" dur="200" decel="100000" autoRev="1" fill="hold">
                                          <p:stCondLst>
                                            <p:cond delay="600"/>
                                          </p:stCondLst>
                                        </p:cTn>
                                        <p:tgtEl>
                                          <p:spTgt spid="43011">
                                            <p:txEl>
                                              <p:pRg st="1" end="1"/>
                                            </p:txEl>
                                          </p:spTgt>
                                        </p:tgtEl>
                                        <p:attrNameLst>
                                          <p:attrName>ppt_x</p:attrName>
                                        </p:attrNameLst>
                                      </p:cBhvr>
                                    </p:anim>
                                  </p:childTnLst>
                                </p:cTn>
                              </p:par>
                              <p:par>
                                <p:cTn id="17" presetID="34" presetClass="entr" presetSubtype="0" fill="hold" grpId="0" nodeType="with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from="(-#ppt_w/2)" to="(#ppt_x)" calcmode="lin" valueType="num">
                                      <p:cBhvr>
                                        <p:cTn id="19" dur="600" fill="hold">
                                          <p:stCondLst>
                                            <p:cond delay="0"/>
                                          </p:stCondLst>
                                        </p:cTn>
                                        <p:tgtEl>
                                          <p:spTgt spid="43011">
                                            <p:txEl>
                                              <p:pRg st="2" end="2"/>
                                            </p:txEl>
                                          </p:spTgt>
                                        </p:tgtEl>
                                        <p:attrNameLst>
                                          <p:attrName>ppt_x</p:attrName>
                                        </p:attrNameLst>
                                      </p:cBhvr>
                                    </p:anim>
                                    <p:anim from="0" to="-1.0" calcmode="lin" valueType="num">
                                      <p:cBhvr>
                                        <p:cTn id="20" dur="200" decel="50000" autoRev="1" fill="hold">
                                          <p:stCondLst>
                                            <p:cond delay="600"/>
                                          </p:stCondLst>
                                        </p:cTn>
                                        <p:tgtEl>
                                          <p:spTgt spid="43011">
                                            <p:txEl>
                                              <p:pRg st="2" end="2"/>
                                            </p:txEl>
                                          </p:spTgt>
                                        </p:tgtEl>
                                        <p:attrNameLst>
                                          <p:attrName>xshear</p:attrName>
                                        </p:attrNameLst>
                                      </p:cBhvr>
                                    </p:anim>
                                    <p:animScale>
                                      <p:cBhvr>
                                        <p:cTn id="21" dur="200" decel="100000" autoRev="1" fill="hold">
                                          <p:stCondLst>
                                            <p:cond delay="600"/>
                                          </p:stCondLst>
                                        </p:cTn>
                                        <p:tgtEl>
                                          <p:spTgt spid="43011">
                                            <p:txEl>
                                              <p:pRg st="2" end="2"/>
                                            </p:txEl>
                                          </p:spTgt>
                                        </p:tgtEl>
                                      </p:cBhvr>
                                      <p:from x="100000" y="100000"/>
                                      <p:to x="80000" y="100000"/>
                                    </p:animScale>
                                    <p:anim by="(#ppt_h/3+#ppt_w*0.1)" calcmode="lin" valueType="num">
                                      <p:cBhvr additive="sum">
                                        <p:cTn id="22" dur="200" decel="100000" autoRev="1" fill="hold">
                                          <p:stCondLst>
                                            <p:cond delay="600"/>
                                          </p:stCondLst>
                                        </p:cTn>
                                        <p:tgtEl>
                                          <p:spTgt spid="43011">
                                            <p:txEl>
                                              <p:pRg st="2" end="2"/>
                                            </p:txEl>
                                          </p:spTgt>
                                        </p:tgtEl>
                                        <p:attrNameLst>
                                          <p:attrName>ppt_x</p:attrName>
                                        </p:attrNameLst>
                                      </p:cBhvr>
                                    </p:anim>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34" presetClass="entr" presetSubtype="0" fill="hold" grpId="0" nodeType="clickEffect">
                                  <p:stCondLst>
                                    <p:cond delay="0"/>
                                  </p:stCondLst>
                                  <p:childTnLst>
                                    <p:set>
                                      <p:cBhvr>
                                        <p:cTn id="31" dur="1" fill="hold">
                                          <p:stCondLst>
                                            <p:cond delay="0"/>
                                          </p:stCondLst>
                                        </p:cTn>
                                        <p:tgtEl>
                                          <p:spTgt spid="43017"/>
                                        </p:tgtEl>
                                        <p:attrNameLst>
                                          <p:attrName>style.visibility</p:attrName>
                                        </p:attrNameLst>
                                      </p:cBhvr>
                                      <p:to>
                                        <p:strVal val="visible"/>
                                      </p:to>
                                    </p:set>
                                    <p:anim from="(-#ppt_w/2)" to="(#ppt_x)" calcmode="lin" valueType="num">
                                      <p:cBhvr>
                                        <p:cTn id="32" dur="600" fill="hold">
                                          <p:stCondLst>
                                            <p:cond delay="0"/>
                                          </p:stCondLst>
                                        </p:cTn>
                                        <p:tgtEl>
                                          <p:spTgt spid="43017"/>
                                        </p:tgtEl>
                                        <p:attrNameLst>
                                          <p:attrName>ppt_x</p:attrName>
                                        </p:attrNameLst>
                                      </p:cBhvr>
                                    </p:anim>
                                    <p:anim from="0" to="-1.0" calcmode="lin" valueType="num">
                                      <p:cBhvr>
                                        <p:cTn id="33" dur="200" decel="50000" autoRev="1" fill="hold">
                                          <p:stCondLst>
                                            <p:cond delay="600"/>
                                          </p:stCondLst>
                                        </p:cTn>
                                        <p:tgtEl>
                                          <p:spTgt spid="43017"/>
                                        </p:tgtEl>
                                        <p:attrNameLst>
                                          <p:attrName>xshear</p:attrName>
                                        </p:attrNameLst>
                                      </p:cBhvr>
                                    </p:anim>
                                    <p:animScale>
                                      <p:cBhvr>
                                        <p:cTn id="34" dur="200" decel="100000" autoRev="1" fill="hold">
                                          <p:stCondLst>
                                            <p:cond delay="600"/>
                                          </p:stCondLst>
                                        </p:cTn>
                                        <p:tgtEl>
                                          <p:spTgt spid="43017"/>
                                        </p:tgtEl>
                                      </p:cBhvr>
                                      <p:from x="100000" y="100000"/>
                                      <p:to x="80000" y="100000"/>
                                    </p:animScale>
                                    <p:anim by="(#ppt_h/3+#ppt_w*0.1)" calcmode="lin" valueType="num">
                                      <p:cBhvr additive="sum">
                                        <p:cTn id="35" dur="200" decel="100000" autoRev="1" fill="hold">
                                          <p:stCondLst>
                                            <p:cond delay="600"/>
                                          </p:stCondLst>
                                        </p:cTn>
                                        <p:tgtEl>
                                          <p:spTgt spid="4301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P spid="430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81CC0546-5038-4EDE-92D7-A0F7F35C6D40}" type="slidenum">
              <a:rPr lang="en-US"/>
              <a:pPr/>
              <a:t>15</a:t>
            </a:fld>
            <a:endParaRPr lang="en-US"/>
          </a:p>
        </p:txBody>
      </p:sp>
      <p:sp>
        <p:nvSpPr>
          <p:cNvPr id="44034"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Questionnaire Construction, </a:t>
            </a:r>
            <a:r>
              <a:rPr lang="en-US" sz="2400" b="1">
                <a:effectLst>
                  <a:outerShdw blurRad="38100" dist="38100" dir="2700000" algn="tl">
                    <a:srgbClr val="DDDDDD"/>
                  </a:outerShdw>
                </a:effectLst>
                <a:ea typeface="+mj-ea"/>
                <a:cs typeface="+mj-cs"/>
              </a:rPr>
              <a:t>p.3</a:t>
            </a:r>
          </a:p>
        </p:txBody>
      </p:sp>
      <p:sp>
        <p:nvSpPr>
          <p:cNvPr id="44035" name="Rectangle 3"/>
          <p:cNvSpPr>
            <a:spLocks noGrp="1" noChangeArrowheads="1"/>
          </p:cNvSpPr>
          <p:nvPr>
            <p:ph type="body" idx="1"/>
          </p:nvPr>
        </p:nvSpPr>
        <p:spPr/>
        <p:txBody>
          <a:bodyPr/>
          <a:lstStyle/>
          <a:p>
            <a:pPr eaLnBrk="1" hangingPunct="1">
              <a:lnSpc>
                <a:spcPct val="80000"/>
              </a:lnSpc>
              <a:defRPr/>
            </a:pPr>
            <a:r>
              <a:rPr lang="en-US" sz="2300" b="1">
                <a:effectLst>
                  <a:outerShdw blurRad="38100" dist="38100" dir="2700000" algn="tl">
                    <a:srgbClr val="DDDDDD"/>
                  </a:outerShdw>
                </a:effectLst>
                <a:ea typeface="+mn-ea"/>
                <a:cs typeface="+mn-cs"/>
              </a:rPr>
              <a:t>Matrix questions</a:t>
            </a:r>
          </a:p>
          <a:p>
            <a:pPr lvl="1" eaLnBrk="1" hangingPunct="1">
              <a:lnSpc>
                <a:spcPct val="80000"/>
              </a:lnSpc>
              <a:buFont typeface="Wingdings" charset="2"/>
              <a:buNone/>
              <a:defRPr/>
            </a:pPr>
            <a:endParaRPr lang="en-US" sz="2000"/>
          </a:p>
          <a:p>
            <a:pPr lvl="1" eaLnBrk="1" hangingPunct="1">
              <a:lnSpc>
                <a:spcPct val="80000"/>
              </a:lnSpc>
              <a:defRPr/>
            </a:pPr>
            <a:r>
              <a:rPr lang="en-US" sz="2000" b="1">
                <a:solidFill>
                  <a:schemeClr val="accent2"/>
                </a:solidFill>
                <a:effectLst>
                  <a:outerShdw blurRad="38100" dist="38100" dir="2700000" algn="tl">
                    <a:srgbClr val="DDDDDD"/>
                  </a:outerShdw>
                </a:effectLst>
              </a:rPr>
              <a:t>Advantages</a:t>
            </a:r>
          </a:p>
          <a:p>
            <a:pPr lvl="2" eaLnBrk="1" hangingPunct="1">
              <a:lnSpc>
                <a:spcPct val="80000"/>
              </a:lnSpc>
              <a:defRPr/>
            </a:pPr>
            <a:r>
              <a:rPr lang="en-US" sz="1800" b="1"/>
              <a:t>Uses space efficiently, R's will probably complete it faster</a:t>
            </a:r>
          </a:p>
          <a:p>
            <a:pPr lvl="2" eaLnBrk="1" hangingPunct="1">
              <a:lnSpc>
                <a:spcPct val="80000"/>
              </a:lnSpc>
              <a:defRPr/>
            </a:pPr>
            <a:endParaRPr lang="en-US" sz="1800" b="1"/>
          </a:p>
          <a:p>
            <a:pPr lvl="2" eaLnBrk="1" hangingPunct="1">
              <a:lnSpc>
                <a:spcPct val="80000"/>
              </a:lnSpc>
              <a:defRPr/>
            </a:pPr>
            <a:r>
              <a:rPr lang="en-US" sz="1800" b="1"/>
              <a:t>Format may increase comparability of responses to different questions </a:t>
            </a:r>
          </a:p>
          <a:p>
            <a:pPr lvl="1" eaLnBrk="1" hangingPunct="1">
              <a:lnSpc>
                <a:spcPct val="80000"/>
              </a:lnSpc>
              <a:defRPr/>
            </a:pPr>
            <a:endParaRPr lang="en-US" sz="2000" b="1"/>
          </a:p>
          <a:p>
            <a:pPr lvl="1" eaLnBrk="1" hangingPunct="1">
              <a:lnSpc>
                <a:spcPct val="80000"/>
              </a:lnSpc>
              <a:defRPr/>
            </a:pPr>
            <a:r>
              <a:rPr lang="en-US" sz="2000" b="1">
                <a:solidFill>
                  <a:schemeClr val="accent2"/>
                </a:solidFill>
                <a:effectLst>
                  <a:outerShdw blurRad="38100" dist="38100" dir="2700000" algn="tl">
                    <a:srgbClr val="DDDDDD"/>
                  </a:outerShdw>
                </a:effectLst>
              </a:rPr>
              <a:t>Disadvantages</a:t>
            </a:r>
          </a:p>
          <a:p>
            <a:pPr lvl="2" eaLnBrk="1" hangingPunct="1">
              <a:lnSpc>
                <a:spcPct val="80000"/>
              </a:lnSpc>
              <a:defRPr/>
            </a:pPr>
            <a:r>
              <a:rPr lang="en-US" sz="1800" b="1"/>
              <a:t>May encourage researcher to use matrix format when another form would be better</a:t>
            </a:r>
          </a:p>
          <a:p>
            <a:pPr lvl="2" eaLnBrk="1" hangingPunct="1">
              <a:lnSpc>
                <a:spcPct val="80000"/>
              </a:lnSpc>
              <a:defRPr/>
            </a:pPr>
            <a:endParaRPr lang="en-US" sz="1800" b="1"/>
          </a:p>
          <a:p>
            <a:pPr lvl="2" eaLnBrk="1" hangingPunct="1">
              <a:lnSpc>
                <a:spcPct val="80000"/>
              </a:lnSpc>
              <a:defRPr/>
            </a:pPr>
            <a:r>
              <a:rPr lang="en-US" sz="1800" b="1"/>
              <a:t>Can foster a response-set among R's in which they may develop a pattern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6"/>
          <p:cNvSpPr>
            <a:spLocks noGrp="1"/>
          </p:cNvSpPr>
          <p:nvPr>
            <p:ph type="sldNum" sz="quarter" idx="12"/>
          </p:nvPr>
        </p:nvSpPr>
        <p:spPr>
          <a:noFill/>
        </p:spPr>
        <p:txBody>
          <a:bodyPr/>
          <a:lstStyle/>
          <a:p>
            <a:fld id="{55CB36C6-F6F8-4D29-816F-D9D63682DD94}" type="slidenum">
              <a:rPr lang="en-US"/>
              <a:pPr/>
              <a:t>16</a:t>
            </a:fld>
            <a:endParaRPr lang="en-US"/>
          </a:p>
        </p:txBody>
      </p:sp>
      <p:sp>
        <p:nvSpPr>
          <p:cNvPr id="45058"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Matrix question, </a:t>
            </a:r>
            <a:r>
              <a:rPr lang="en-US" sz="3200" b="1" i="1">
                <a:solidFill>
                  <a:srgbClr val="6600CC"/>
                </a:solidFill>
                <a:effectLst>
                  <a:outerShdw blurRad="38100" dist="38100" dir="2700000" algn="tl">
                    <a:srgbClr val="DDDDDD"/>
                  </a:outerShdw>
                </a:effectLst>
                <a:ea typeface="+mj-ea"/>
                <a:cs typeface="+mj-cs"/>
              </a:rPr>
              <a:t>example</a:t>
            </a:r>
          </a:p>
        </p:txBody>
      </p:sp>
      <p:sp>
        <p:nvSpPr>
          <p:cNvPr id="45059" name="Rectangle 3"/>
          <p:cNvSpPr>
            <a:spLocks noGrp="1" noChangeArrowheads="1"/>
          </p:cNvSpPr>
          <p:nvPr>
            <p:ph type="body" sz="half" idx="1"/>
          </p:nvPr>
        </p:nvSpPr>
        <p:spPr>
          <a:xfrm>
            <a:off x="566738" y="1752600"/>
            <a:ext cx="8001000" cy="1066800"/>
          </a:xfrm>
        </p:spPr>
        <p:txBody>
          <a:bodyPr/>
          <a:lstStyle/>
          <a:p>
            <a:pPr eaLnBrk="1" hangingPunct="1">
              <a:lnSpc>
                <a:spcPct val="90000"/>
              </a:lnSpc>
            </a:pPr>
            <a:r>
              <a:rPr lang="en-US" sz="2200" smtClean="0">
                <a:effectLst>
                  <a:outerShdw blurRad="38100" dist="38100" dir="2700000" algn="tl">
                    <a:srgbClr val="C0C0C0"/>
                  </a:outerShdw>
                </a:effectLst>
              </a:rPr>
              <a:t>Contact with criminal justice system</a:t>
            </a:r>
          </a:p>
          <a:p>
            <a:pPr lvl="1" eaLnBrk="1" hangingPunct="1">
              <a:lnSpc>
                <a:spcPct val="90000"/>
              </a:lnSpc>
            </a:pPr>
            <a:endParaRPr lang="en-US" sz="2000" b="1" smtClean="0"/>
          </a:p>
          <a:p>
            <a:pPr lvl="1" eaLnBrk="1" hangingPunct="1">
              <a:lnSpc>
                <a:spcPct val="90000"/>
              </a:lnSpc>
              <a:buFont typeface="Wingdings" charset="2"/>
              <a:buNone/>
            </a:pPr>
            <a:r>
              <a:rPr lang="en-US" sz="2000" b="1" smtClean="0">
                <a:solidFill>
                  <a:schemeClr val="accent2"/>
                </a:solidFill>
                <a:effectLst>
                  <a:outerShdw blurRad="38100" dist="38100" dir="2700000" algn="tl">
                    <a:srgbClr val="C0C0C0"/>
                  </a:outerShdw>
                </a:effectLst>
              </a:rPr>
              <a:t>Have you ever…</a:t>
            </a:r>
          </a:p>
          <a:p>
            <a:pPr lvl="1" eaLnBrk="1" hangingPunct="1">
              <a:lnSpc>
                <a:spcPct val="90000"/>
              </a:lnSpc>
            </a:pPr>
            <a:endParaRPr lang="en-US" sz="2000" smtClean="0"/>
          </a:p>
        </p:txBody>
      </p:sp>
      <p:graphicFrame>
        <p:nvGraphicFramePr>
          <p:cNvPr id="45169" name="Group 113"/>
          <p:cNvGraphicFramePr>
            <a:graphicFrameLocks noGrp="1"/>
          </p:cNvGraphicFramePr>
          <p:nvPr>
            <p:ph sz="half" idx="2"/>
          </p:nvPr>
        </p:nvGraphicFramePr>
        <p:xfrm>
          <a:off x="1143000" y="2971800"/>
          <a:ext cx="7086600" cy="2073275"/>
        </p:xfrm>
        <a:graphic>
          <a:graphicData uri="http://schemas.openxmlformats.org/drawingml/2006/table">
            <a:tbl>
              <a:tblPr/>
              <a:tblGrid>
                <a:gridCol w="4343400"/>
                <a:gridCol w="914400"/>
                <a:gridCol w="914400"/>
                <a:gridCol w="914400"/>
              </a:tblGrid>
              <a:tr h="411163">
                <a:tc>
                  <a:txBody>
                    <a:bodyPr/>
                    <a:lstStyle/>
                    <a:p>
                      <a:pPr marL="471488" marR="0" lvl="1"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2200" b="0" i="0" u="none" strike="noStrike" cap="none" normalizeH="0" baseline="0">
                        <a:ln>
                          <a:noFill/>
                        </a:ln>
                        <a:solidFill>
                          <a:schemeClr val="tx1"/>
                        </a:solidFill>
                        <a:effectLst/>
                        <a:latin typeface="Arial" charset="0"/>
                        <a:ea typeface="ＭＳ Ｐゴシック" charset="-128"/>
                      </a:endParaRPr>
                    </a:p>
                  </a:txBody>
                  <a:tcP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Yes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No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Ref/DK</a:t>
                      </a: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latin typeface="Arial" charset="0"/>
                        </a:rPr>
                        <a:t>Been a defendant in a criminal case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r>
              <a:tr h="4127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latin typeface="Arial" charset="0"/>
                        </a:rPr>
                        <a:t>Been a witness in a criminal case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latin typeface="Arial" charset="0"/>
                        </a:rPr>
                        <a:t>Reported a crime to the police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r>
              <a:tr h="4111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latin typeface="Arial" charset="0"/>
                        </a:rPr>
                        <a:t>Been the victim of a crime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6"/>
          <p:cNvSpPr>
            <a:spLocks noGrp="1"/>
          </p:cNvSpPr>
          <p:nvPr>
            <p:ph type="sldNum" sz="quarter" idx="12"/>
          </p:nvPr>
        </p:nvSpPr>
        <p:spPr>
          <a:noFill/>
        </p:spPr>
        <p:txBody>
          <a:bodyPr/>
          <a:lstStyle/>
          <a:p>
            <a:fld id="{5A19D47E-1FCE-4006-B3FF-5BC40CD4C5C2}" type="slidenum">
              <a:rPr lang="en-US"/>
              <a:pPr/>
              <a:t>17</a:t>
            </a:fld>
            <a:endParaRPr lang="en-US"/>
          </a:p>
        </p:txBody>
      </p:sp>
      <p:sp>
        <p:nvSpPr>
          <p:cNvPr id="4813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Matrix question, </a:t>
            </a:r>
            <a:r>
              <a:rPr lang="en-US" sz="2400" b="1" i="1">
                <a:solidFill>
                  <a:srgbClr val="6600CC"/>
                </a:solidFill>
                <a:effectLst>
                  <a:outerShdw blurRad="38100" dist="38100" dir="2700000" algn="tl">
                    <a:srgbClr val="DDDDDD"/>
                  </a:outerShdw>
                </a:effectLst>
                <a:ea typeface="+mj-ea"/>
                <a:cs typeface="+mj-cs"/>
              </a:rPr>
              <a:t>example 2</a:t>
            </a:r>
          </a:p>
        </p:txBody>
      </p:sp>
      <p:sp>
        <p:nvSpPr>
          <p:cNvPr id="48131" name="Rectangle 3"/>
          <p:cNvSpPr>
            <a:spLocks noGrp="1" noChangeArrowheads="1"/>
          </p:cNvSpPr>
          <p:nvPr>
            <p:ph type="body" sz="half" idx="1"/>
          </p:nvPr>
        </p:nvSpPr>
        <p:spPr>
          <a:xfrm>
            <a:off x="566738" y="1752600"/>
            <a:ext cx="7967662" cy="762000"/>
          </a:xfrm>
        </p:spPr>
        <p:txBody>
          <a:bodyPr/>
          <a:lstStyle/>
          <a:p>
            <a:pPr eaLnBrk="1" hangingPunct="1">
              <a:defRPr/>
            </a:pPr>
            <a:r>
              <a:rPr lang="en-US" sz="2000">
                <a:effectLst>
                  <a:outerShdw blurRad="38100" dist="38100" dir="2700000" algn="tl">
                    <a:srgbClr val="DDDDDD"/>
                  </a:outerShdw>
                </a:effectLst>
                <a:ea typeface="+mn-ea"/>
                <a:cs typeface="+mn-cs"/>
              </a:rPr>
              <a:t>Using the A, B, C, D, F grading system that we learned in school, please rate the importance of the following services in this hotel.</a:t>
            </a:r>
          </a:p>
        </p:txBody>
      </p:sp>
      <p:graphicFrame>
        <p:nvGraphicFramePr>
          <p:cNvPr id="48214" name="Group 86"/>
          <p:cNvGraphicFramePr>
            <a:graphicFrameLocks noGrp="1"/>
          </p:cNvGraphicFramePr>
          <p:nvPr>
            <p:ph sz="half" idx="2"/>
          </p:nvPr>
        </p:nvGraphicFramePr>
        <p:xfrm>
          <a:off x="1295400" y="2971800"/>
          <a:ext cx="7239000" cy="2819400"/>
        </p:xfrm>
        <a:graphic>
          <a:graphicData uri="http://schemas.openxmlformats.org/drawingml/2006/table">
            <a:tbl>
              <a:tblPr/>
              <a:tblGrid>
                <a:gridCol w="2033588"/>
                <a:gridCol w="866775"/>
                <a:gridCol w="868362"/>
                <a:gridCol w="866775"/>
                <a:gridCol w="868363"/>
                <a:gridCol w="866775"/>
                <a:gridCol w="868362"/>
              </a:tblGrid>
              <a:tr h="7048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2000" b="1" i="1" u="none" strike="noStrike" cap="none" normalizeH="0" baseline="0">
                          <a:ln>
                            <a:noFill/>
                          </a:ln>
                          <a:solidFill>
                            <a:schemeClr val="accent2"/>
                          </a:solidFill>
                          <a:effectLst>
                            <a:outerShdw blurRad="38100" dist="38100" dir="2700000" algn="tl">
                              <a:srgbClr val="DDDDDD"/>
                            </a:outerShdw>
                          </a:effectLst>
                          <a:latin typeface="Arial" charset="0"/>
                        </a:rPr>
                        <a:t>Hotel service</a:t>
                      </a: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000000"/>
                            </a:outerShdw>
                          </a:effectLst>
                          <a:latin typeface="Arial" charset="0"/>
                        </a:rPr>
                        <a:t>A</a:t>
                      </a:r>
                    </a:p>
                  </a:txBody>
                  <a:tcPr anchor="ctr" horzOverflow="overflow">
                    <a:lnL>
                      <a:noFill/>
                    </a:lnL>
                    <a:lnR>
                      <a:noFill/>
                    </a:lnR>
                    <a:lnT cap="fla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B</a:t>
                      </a:r>
                    </a:p>
                  </a:txBody>
                  <a:tcPr anchor="ctr" horzOverflow="overflow">
                    <a:lnL>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000000"/>
                            </a:outerShdw>
                          </a:effectLst>
                          <a:latin typeface="Arial"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000000"/>
                            </a:outerShdw>
                          </a:effectLst>
                          <a:latin typeface="Arial" charset="0"/>
                        </a:rPr>
                        <a:t>F</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chemeClr val="accent2"/>
                          </a:solidFill>
                          <a:effectLst>
                            <a:outerShdw blurRad="38100" dist="38100" dir="2700000" algn="tl">
                              <a:srgbClr val="DDDDDD"/>
                            </a:outerShdw>
                          </a:effectLst>
                          <a:latin typeface="Arial" charset="0"/>
                        </a:rPr>
                        <a:t>Ref/DK</a:t>
                      </a: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rgbClr val="6600CC"/>
                          </a:solidFill>
                          <a:effectLst>
                            <a:outerShdw blurRad="38100" dist="38100" dir="2700000" algn="tl">
                              <a:srgbClr val="DDDDDD"/>
                            </a:outerShdw>
                          </a:effectLst>
                          <a:latin typeface="Arial" charset="0"/>
                        </a:rPr>
                        <a:t>Dining services</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rgbClr val="6600CC"/>
                          </a:solidFill>
                          <a:effectLst>
                            <a:outerShdw blurRad="38100" dist="38100" dir="2700000" algn="tl">
                              <a:srgbClr val="DDDDDD"/>
                            </a:outerShdw>
                          </a:effectLst>
                          <a:latin typeface="Arial" charset="0"/>
                        </a:rPr>
                        <a:t>Laundry service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a:ln>
                            <a:noFill/>
                          </a:ln>
                          <a:solidFill>
                            <a:srgbClr val="6600CC"/>
                          </a:solidFill>
                          <a:effectLst>
                            <a:outerShdw blurRad="38100" dist="38100" dir="2700000" algn="tl">
                              <a:srgbClr val="DDDDDD"/>
                            </a:outerShdw>
                          </a:effectLst>
                          <a:latin typeface="Arial" charset="0"/>
                        </a:rPr>
                        <a:t>Room service</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bg1"/>
                          </a:solidFill>
                          <a:effectLst>
                            <a:outerShdw blurRad="38100" dist="38100" dir="2700000" algn="tl">
                              <a:srgbClr val="000000"/>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DDDDDD"/>
                            </a:outerShdw>
                          </a:effectLst>
                          <a:latin typeface="Arial" charset="0"/>
                        </a:rPr>
                        <a:t>7</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02D9D802-82D3-494A-A06F-A060C683B94B}" type="slidenum">
              <a:rPr lang="en-US"/>
              <a:pPr/>
              <a:t>18</a:t>
            </a:fld>
            <a:endParaRPr lang="en-US"/>
          </a:p>
        </p:txBody>
      </p:sp>
      <p:sp>
        <p:nvSpPr>
          <p:cNvPr id="5325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Questionnaire Construction, </a:t>
            </a:r>
            <a:r>
              <a:rPr lang="en-US" sz="2400" b="1">
                <a:effectLst>
                  <a:outerShdw blurRad="38100" dist="38100" dir="2700000" algn="tl">
                    <a:srgbClr val="DDDDDD"/>
                  </a:outerShdw>
                </a:effectLst>
                <a:ea typeface="+mj-ea"/>
                <a:cs typeface="+mj-cs"/>
              </a:rPr>
              <a:t>p.4</a:t>
            </a:r>
          </a:p>
        </p:txBody>
      </p:sp>
      <p:sp>
        <p:nvSpPr>
          <p:cNvPr id="53251" name="Rectangle 3"/>
          <p:cNvSpPr>
            <a:spLocks noGrp="1" noChangeArrowheads="1"/>
          </p:cNvSpPr>
          <p:nvPr>
            <p:ph type="body" idx="1"/>
          </p:nvPr>
        </p:nvSpPr>
        <p:spPr/>
        <p:txBody>
          <a:bodyPr/>
          <a:lstStyle/>
          <a:p>
            <a:pPr eaLnBrk="1" hangingPunct="1">
              <a:lnSpc>
                <a:spcPct val="90000"/>
              </a:lnSpc>
            </a:pPr>
            <a:r>
              <a:rPr lang="en-US" sz="2800" b="1" smtClean="0">
                <a:effectLst>
                  <a:outerShdw blurRad="38100" dist="38100" dir="2700000" algn="tl">
                    <a:srgbClr val="C0C0C0"/>
                  </a:outerShdw>
                </a:effectLst>
              </a:rPr>
              <a:t>Ordering questions in a questionnaire</a:t>
            </a:r>
          </a:p>
          <a:p>
            <a:pPr eaLnBrk="1" hangingPunct="1">
              <a:lnSpc>
                <a:spcPct val="90000"/>
              </a:lnSpc>
              <a:buFont typeface="Wingdings" charset="2"/>
              <a:buNone/>
            </a:pPr>
            <a:endParaRPr lang="en-US" sz="2400" b="1" smtClean="0">
              <a:effectLst>
                <a:outerShdw blurRad="38100" dist="38100" dir="2700000" algn="tl">
                  <a:srgbClr val="C0C0C0"/>
                </a:outerShdw>
              </a:effectLst>
            </a:endParaRPr>
          </a:p>
          <a:p>
            <a:pPr lvl="1" eaLnBrk="1" hangingPunct="1">
              <a:lnSpc>
                <a:spcPct val="90000"/>
              </a:lnSpc>
            </a:pPr>
            <a:r>
              <a:rPr lang="en-US" sz="2400" b="1" smtClean="0"/>
              <a:t>The appearance of one question can affect answers given to later ones </a:t>
            </a:r>
          </a:p>
          <a:p>
            <a:pPr lvl="1" eaLnBrk="1" hangingPunct="1">
              <a:lnSpc>
                <a:spcPct val="90000"/>
              </a:lnSpc>
            </a:pPr>
            <a:endParaRPr lang="en-US" sz="2400" b="1" smtClean="0"/>
          </a:p>
          <a:p>
            <a:pPr lvl="1" eaLnBrk="1" hangingPunct="1">
              <a:lnSpc>
                <a:spcPct val="90000"/>
              </a:lnSpc>
            </a:pPr>
            <a:r>
              <a:rPr lang="en-US" sz="2400" b="1" smtClean="0"/>
              <a:t>As remedy, do not make the questions random, that will look chaotic to the R and confuse the issue </a:t>
            </a:r>
          </a:p>
          <a:p>
            <a:pPr lvl="1" eaLnBrk="1" hangingPunct="1">
              <a:lnSpc>
                <a:spcPct val="90000"/>
              </a:lnSpc>
            </a:pPr>
            <a:endParaRPr lang="en-US" sz="2400" b="1" smtClean="0"/>
          </a:p>
          <a:p>
            <a:pPr lvl="1" eaLnBrk="1" hangingPunct="1">
              <a:lnSpc>
                <a:spcPct val="90000"/>
              </a:lnSpc>
            </a:pPr>
            <a:r>
              <a:rPr lang="en-US" sz="2400" b="1" smtClean="0"/>
              <a:t>Safest solution is sensitivity to the problem</a:t>
            </a:r>
            <a:r>
              <a:rPr lang="en-US" smtClean="0"/>
              <a:t> </a:t>
            </a:r>
            <a:endParaRPr lang="en-US" sz="2000" b="1" smtClean="0">
              <a:effectLst>
                <a:outerShdw blurRad="38100" dist="38100" dir="2700000" algn="tl">
                  <a:srgbClr val="C0C0C0"/>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a:noFill/>
        </p:spPr>
        <p:txBody>
          <a:bodyPr/>
          <a:lstStyle/>
          <a:p>
            <a:fld id="{DE64F6BD-2060-4328-9B4F-484283491F8B}" type="slidenum">
              <a:rPr lang="en-US"/>
              <a:pPr/>
              <a:t>19</a:t>
            </a:fld>
            <a:endParaRPr lang="en-US"/>
          </a:p>
        </p:txBody>
      </p:sp>
      <p:sp>
        <p:nvSpPr>
          <p:cNvPr id="54274"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Questionnaire Construction, </a:t>
            </a:r>
            <a:r>
              <a:rPr lang="en-US" sz="2400" b="1">
                <a:effectLst>
                  <a:outerShdw blurRad="38100" dist="38100" dir="2700000" algn="tl">
                    <a:srgbClr val="DDDDDD"/>
                  </a:outerShdw>
                </a:effectLst>
                <a:ea typeface="+mj-ea"/>
                <a:cs typeface="+mj-cs"/>
              </a:rPr>
              <a:t>p.5</a:t>
            </a:r>
          </a:p>
        </p:txBody>
      </p:sp>
      <p:sp>
        <p:nvSpPr>
          <p:cNvPr id="54275" name="Rectangle 3"/>
          <p:cNvSpPr>
            <a:spLocks noGrp="1" noChangeArrowheads="1"/>
          </p:cNvSpPr>
          <p:nvPr>
            <p:ph type="body" idx="1"/>
          </p:nvPr>
        </p:nvSpPr>
        <p:spPr/>
        <p:txBody>
          <a:bodyPr/>
          <a:lstStyle/>
          <a:p>
            <a:pPr eaLnBrk="1" hangingPunct="1">
              <a:defRPr/>
            </a:pPr>
            <a:r>
              <a:rPr lang="en-US" b="1">
                <a:effectLst>
                  <a:outerShdw blurRad="38100" dist="38100" dir="2700000" algn="tl">
                    <a:srgbClr val="DDDDDD"/>
                  </a:outerShdw>
                </a:effectLst>
                <a:ea typeface="+mn-ea"/>
                <a:cs typeface="+mn-cs"/>
              </a:rPr>
              <a:t>Questionnaire Instructions</a:t>
            </a:r>
          </a:p>
          <a:p>
            <a:pPr eaLnBrk="1" hangingPunct="1">
              <a:defRPr/>
            </a:pPr>
            <a:endParaRPr lang="en-US">
              <a:ea typeface="+mn-ea"/>
              <a:cs typeface="+mn-cs"/>
            </a:endParaRPr>
          </a:p>
          <a:p>
            <a:pPr lvl="1" eaLnBrk="1" hangingPunct="1">
              <a:defRPr/>
            </a:pPr>
            <a:r>
              <a:rPr lang="en-US"/>
              <a:t>Must be clear, concise and </a:t>
            </a:r>
            <a:r>
              <a:rPr lang="en-US" b="1">
                <a:solidFill>
                  <a:schemeClr val="accent2"/>
                </a:solidFill>
                <a:effectLst>
                  <a:outerShdw blurRad="38100" dist="38100" dir="2700000" algn="tl">
                    <a:srgbClr val="DDDDDD"/>
                  </a:outerShdw>
                </a:effectLst>
              </a:rPr>
              <a:t>COMPLETE</a:t>
            </a:r>
          </a:p>
          <a:p>
            <a:pPr lvl="1" eaLnBrk="1" hangingPunct="1">
              <a:defRPr/>
            </a:pPr>
            <a:endParaRPr lang="en-US">
              <a:solidFill>
                <a:schemeClr val="accent2"/>
              </a:solidFill>
              <a:effectLst>
                <a:outerShdw blurRad="38100" dist="38100" dir="2700000" algn="tl">
                  <a:srgbClr val="DDDDDD"/>
                </a:outerShdw>
              </a:effectLst>
            </a:endParaRPr>
          </a:p>
          <a:p>
            <a:pPr eaLnBrk="1" hangingPunct="1">
              <a:defRPr/>
            </a:pPr>
            <a:r>
              <a:rPr lang="en-US" b="1">
                <a:effectLst>
                  <a:outerShdw blurRad="38100" dist="38100" dir="2700000" algn="tl">
                    <a:srgbClr val="DDDDDD"/>
                  </a:outerShdw>
                </a:effectLst>
                <a:ea typeface="+mn-ea"/>
                <a:cs typeface="+mn-cs"/>
              </a:rPr>
              <a:t>Pre-testing the questionnaire</a:t>
            </a:r>
          </a:p>
          <a:p>
            <a:pPr eaLnBrk="1" hangingPunct="1">
              <a:buFont typeface="Wingdings" charset="2"/>
              <a:buNone/>
              <a:defRPr/>
            </a:pPr>
            <a:endParaRPr lang="en-US">
              <a:ea typeface="+mn-ea"/>
              <a:cs typeface="+mn-cs"/>
            </a:endParaRPr>
          </a:p>
          <a:p>
            <a:pPr lvl="1" eaLnBrk="1" hangingPunct="1">
              <a:defRPr/>
            </a:pPr>
            <a:r>
              <a:rPr lang="en-US" b="1">
                <a:solidFill>
                  <a:schemeClr val="accent2"/>
                </a:solidFill>
                <a:effectLst>
                  <a:outerShdw blurRad="38100" dist="38100" dir="2700000" algn="tl">
                    <a:srgbClr val="DDDDDD"/>
                  </a:outerShdw>
                </a:effectLst>
              </a:rPr>
              <a:t>ALWAYS PRE-TEST!!!!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E5AB6110-B826-4CDF-A9F0-C7B051CB1020}" type="slidenum">
              <a:rPr lang="en-US"/>
              <a:pPr/>
              <a:t>2</a:t>
            </a:fld>
            <a:endParaRPr lang="en-US"/>
          </a:p>
        </p:txBody>
      </p:sp>
      <p:sp>
        <p:nvSpPr>
          <p:cNvPr id="717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Topics appropriate for survey research</a:t>
            </a:r>
          </a:p>
        </p:txBody>
      </p:sp>
      <p:sp>
        <p:nvSpPr>
          <p:cNvPr id="7171" name="Rectangle 3"/>
          <p:cNvSpPr>
            <a:spLocks noGrp="1" noChangeArrowheads="1"/>
          </p:cNvSpPr>
          <p:nvPr>
            <p:ph type="body" idx="1"/>
          </p:nvPr>
        </p:nvSpPr>
        <p:spPr/>
        <p:txBody>
          <a:bodyPr/>
          <a:lstStyle/>
          <a:p>
            <a:pPr eaLnBrk="1" hangingPunct="1">
              <a:defRPr/>
            </a:pPr>
            <a:endParaRPr lang="en-US" sz="2800" b="1">
              <a:effectLst>
                <a:outerShdw blurRad="38100" dist="38100" dir="2700000" algn="tl">
                  <a:srgbClr val="DDDDDD"/>
                </a:outerShdw>
              </a:effectLst>
              <a:ea typeface="+mn-ea"/>
              <a:cs typeface="+mn-cs"/>
            </a:endParaRPr>
          </a:p>
          <a:p>
            <a:pPr eaLnBrk="1" hangingPunct="1">
              <a:defRPr/>
            </a:pPr>
            <a:r>
              <a:rPr lang="en-US" sz="2800" b="1">
                <a:effectLst>
                  <a:outerShdw blurRad="38100" dist="38100" dir="2700000" algn="tl">
                    <a:srgbClr val="DDDDDD"/>
                  </a:outerShdw>
                </a:effectLst>
                <a:ea typeface="+mn-ea"/>
                <a:cs typeface="+mn-cs"/>
              </a:rPr>
              <a:t>Used for exploratory, descriptive &amp; explanatory purposes</a:t>
            </a:r>
          </a:p>
          <a:p>
            <a:pPr eaLnBrk="1" hangingPunct="1">
              <a:defRPr/>
            </a:pPr>
            <a:endParaRPr lang="en-US">
              <a:ea typeface="+mn-ea"/>
              <a:cs typeface="+mn-cs"/>
            </a:endParaRPr>
          </a:p>
          <a:p>
            <a:pPr eaLnBrk="1" hangingPunct="1">
              <a:defRPr/>
            </a:pPr>
            <a:r>
              <a:rPr lang="en-US" sz="2800" b="1">
                <a:effectLst>
                  <a:outerShdw blurRad="38100" dist="38100" dir="2700000" algn="tl">
                    <a:srgbClr val="DDDDDD"/>
                  </a:outerShdw>
                </a:effectLst>
                <a:ea typeface="+mn-ea"/>
                <a:cs typeface="+mn-cs"/>
              </a:rPr>
              <a:t>Probably best method to collect original data for describing a population too large to observe directly</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E9E8EDD9-3D59-457A-A3D0-3E1DBEB9FA03}" type="slidenum">
              <a:rPr lang="en-US"/>
              <a:pPr/>
              <a:t>20</a:t>
            </a:fld>
            <a:endParaRPr lang="en-US"/>
          </a:p>
        </p:txBody>
      </p:sp>
      <p:sp>
        <p:nvSpPr>
          <p:cNvPr id="55298" name="Rectangle 2"/>
          <p:cNvSpPr>
            <a:spLocks noGrp="1" noChangeArrowheads="1"/>
          </p:cNvSpPr>
          <p:nvPr>
            <p:ph type="title"/>
          </p:nvPr>
        </p:nvSpPr>
        <p:spPr/>
        <p:txBody>
          <a:bodyPr/>
          <a:lstStyle/>
          <a:p>
            <a:pPr eaLnBrk="1" hangingPunct="1">
              <a:defRPr/>
            </a:pPr>
            <a:r>
              <a:rPr lang="en-US" sz="2800" b="1">
                <a:effectLst>
                  <a:outerShdw blurRad="38100" dist="38100" dir="2700000" algn="tl">
                    <a:srgbClr val="DDDDDD"/>
                  </a:outerShdw>
                </a:effectLst>
                <a:ea typeface="+mj-ea"/>
                <a:cs typeface="+mj-cs"/>
              </a:rPr>
              <a:t>Comparing different survey methods</a:t>
            </a:r>
            <a:br>
              <a:rPr lang="en-US" sz="2800" b="1">
                <a:effectLst>
                  <a:outerShdw blurRad="38100" dist="38100" dir="2700000" algn="tl">
                    <a:srgbClr val="DDDDDD"/>
                  </a:outerShdw>
                </a:effectLst>
                <a:ea typeface="+mj-ea"/>
                <a:cs typeface="+mj-cs"/>
              </a:rPr>
            </a:br>
            <a:r>
              <a:rPr lang="en-US" sz="1600" b="1">
                <a:solidFill>
                  <a:srgbClr val="6600CC"/>
                </a:solidFill>
                <a:effectLst>
                  <a:outerShdw blurRad="38100" dist="38100" dir="2700000" algn="tl">
                    <a:srgbClr val="DDDDDD"/>
                  </a:outerShdw>
                </a:effectLst>
                <a:ea typeface="+mj-ea"/>
                <a:cs typeface="+mj-cs"/>
              </a:rPr>
              <a:t>Choosing among mail questionnaire, personal interview and telephone survey</a:t>
            </a:r>
            <a:br>
              <a:rPr lang="en-US" sz="1600" b="1">
                <a:solidFill>
                  <a:srgbClr val="6600CC"/>
                </a:solidFill>
                <a:effectLst>
                  <a:outerShdw blurRad="38100" dist="38100" dir="2700000" algn="tl">
                    <a:srgbClr val="DDDDDD"/>
                  </a:outerShdw>
                </a:effectLst>
                <a:ea typeface="+mj-ea"/>
                <a:cs typeface="+mj-cs"/>
              </a:rPr>
            </a:br>
            <a:endParaRPr lang="en-US" sz="1600" b="1">
              <a:solidFill>
                <a:srgbClr val="6600CC"/>
              </a:solidFill>
              <a:effectLst>
                <a:outerShdw blurRad="38100" dist="38100" dir="2700000" algn="tl">
                  <a:srgbClr val="DDDDDD"/>
                </a:outerShdw>
              </a:effectLst>
              <a:ea typeface="+mj-ea"/>
              <a:cs typeface="+mj-cs"/>
            </a:endParaRPr>
          </a:p>
        </p:txBody>
      </p:sp>
      <p:graphicFrame>
        <p:nvGraphicFramePr>
          <p:cNvPr id="55626" name="Group 330"/>
          <p:cNvGraphicFramePr>
            <a:graphicFrameLocks noGrp="1"/>
          </p:cNvGraphicFramePr>
          <p:nvPr>
            <p:ph idx="1"/>
          </p:nvPr>
        </p:nvGraphicFramePr>
        <p:xfrm>
          <a:off x="566738" y="1752600"/>
          <a:ext cx="8001000" cy="4346575"/>
        </p:xfrm>
        <a:graphic>
          <a:graphicData uri="http://schemas.openxmlformats.org/drawingml/2006/table">
            <a:tbl>
              <a:tblPr/>
              <a:tblGrid>
                <a:gridCol w="4157662"/>
                <a:gridCol w="1281113"/>
                <a:gridCol w="1281112"/>
                <a:gridCol w="1281113"/>
              </a:tblGrid>
              <a:tr h="485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accent2"/>
                          </a:solidFill>
                          <a:effectLst>
                            <a:outerShdw blurRad="38100" dist="38100" dir="2700000" algn="tl">
                              <a:srgbClr val="C0C0C0"/>
                            </a:outerShdw>
                          </a:effectLst>
                          <a:latin typeface="Arial" charset="0"/>
                          <a:ea typeface="ＭＳ Ｐゴシック" charset="-128"/>
                        </a:rPr>
                        <a:t>Factors influencing coverage and information gathered</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Mailed questionnaire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Personal interview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Telephone survey</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Lowest relative cost</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6600CC"/>
                    </a:solidFill>
                  </a:tcPr>
                </a:tc>
              </a:tr>
              <a:tr h="361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Highest % return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61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Highest accuracy of information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6600CC"/>
                    </a:solid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Largest sample coverage</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Completeness, including sensitive material</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6600CC"/>
                    </a:solidFill>
                  </a:tcPr>
                </a:tc>
              </a:tr>
              <a:tr h="361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Overall reliability &amp; validity</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61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Time required to gather information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6600CC"/>
                    </a:solid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Ease of gathering information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r>
              <a:tr h="361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Total number of rankings—1,2,3</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2,2,4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5,1,2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latin typeface="Arial" charset="0"/>
                          <a:ea typeface="ＭＳ Ｐゴシック" charset="-128"/>
                        </a:rPr>
                        <a:t>1,5,1</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6600CC"/>
                    </a:solidFill>
                  </a:tcPr>
                </a:tc>
              </a:tr>
              <a:tr h="454025">
                <a:tc gridSpan="4">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000" b="1" i="0" u="none" strike="noStrike" cap="none" normalizeH="0" baseline="0" smtClean="0">
                        <a:ln>
                          <a:noFill/>
                        </a:ln>
                        <a:solidFill>
                          <a:schemeClr val="tx1"/>
                        </a:solidFill>
                        <a:effectLst/>
                        <a:latin typeface="Arial"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000" b="1" i="0" u="none" strike="noStrike" cap="none" normalizeH="0" baseline="0" smtClean="0">
                          <a:ln>
                            <a:noFill/>
                          </a:ln>
                          <a:solidFill>
                            <a:schemeClr val="tx1"/>
                          </a:solidFill>
                          <a:effectLst/>
                          <a:latin typeface="Arial" charset="0"/>
                          <a:ea typeface="ＭＳ Ｐゴシック" charset="-128"/>
                        </a:rPr>
                        <a:t>Note: 1=most favorable ranking, 2=intermediate ranking, 3=least favorable ranking</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000" b="1" i="0" u="none" strike="noStrike" cap="none" normalizeH="0" baseline="0" smtClean="0">
                          <a:ln>
                            <a:noFill/>
                          </a:ln>
                          <a:solidFill>
                            <a:schemeClr val="tx1"/>
                          </a:solidFill>
                          <a:effectLst/>
                          <a:latin typeface="Arial" charset="0"/>
                          <a:ea typeface="ＭＳ Ｐゴシック" charset="-128"/>
                        </a:rPr>
                        <a:t>Source: Delbert Miller. </a:t>
                      </a:r>
                      <a:r>
                        <a:rPr kumimoji="0" lang="en-US" sz="1000" b="1" i="1" u="none" strike="noStrike" cap="none" normalizeH="0" baseline="0" smtClean="0">
                          <a:ln>
                            <a:noFill/>
                          </a:ln>
                          <a:solidFill>
                            <a:schemeClr val="tx1"/>
                          </a:solidFill>
                          <a:effectLst/>
                          <a:latin typeface="Arial" charset="0"/>
                          <a:ea typeface="ＭＳ Ｐゴシック" charset="-128"/>
                        </a:rPr>
                        <a:t>Handbook of Social Research Design and Measurement</a:t>
                      </a:r>
                      <a:r>
                        <a:rPr kumimoji="0" lang="en-US" sz="1000" b="1" i="0" u="none" strike="noStrike" cap="none" normalizeH="0" baseline="0" smtClean="0">
                          <a:ln>
                            <a:noFill/>
                          </a:ln>
                          <a:solidFill>
                            <a:schemeClr val="tx1"/>
                          </a:solidFill>
                          <a:effectLst/>
                          <a:latin typeface="Arial" charset="0"/>
                          <a:ea typeface="ＭＳ Ｐゴシック" charset="-128"/>
                        </a:rPr>
                        <a:t>, 5</a:t>
                      </a:r>
                      <a:r>
                        <a:rPr kumimoji="0" lang="en-US" sz="1000" b="1" i="0" u="none" strike="noStrike" cap="none" normalizeH="0" baseline="30000" smtClean="0">
                          <a:ln>
                            <a:noFill/>
                          </a:ln>
                          <a:solidFill>
                            <a:schemeClr val="tx1"/>
                          </a:solidFill>
                          <a:effectLst/>
                          <a:latin typeface="Arial" charset="0"/>
                          <a:ea typeface="ＭＳ Ｐゴシック" charset="-128"/>
                        </a:rPr>
                        <a:t>th</a:t>
                      </a:r>
                      <a:r>
                        <a:rPr kumimoji="0" lang="en-US" sz="1000" b="1" i="0" u="none" strike="noStrike" cap="none" normalizeH="0" baseline="0" smtClean="0">
                          <a:ln>
                            <a:noFill/>
                          </a:ln>
                          <a:solidFill>
                            <a:schemeClr val="tx1"/>
                          </a:solidFill>
                          <a:effectLst/>
                          <a:latin typeface="Arial" charset="0"/>
                          <a:ea typeface="ＭＳ Ｐゴシック" charset="-128"/>
                        </a:rPr>
                        <a:t> Edition,1991, p. 168</a:t>
                      </a:r>
                    </a:p>
                  </a:txBody>
                  <a:tcPr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p:spPr>
        <p:txBody>
          <a:bodyPr/>
          <a:lstStyle/>
          <a:p>
            <a:fld id="{A035FF61-D825-466A-B01E-9A178FC13048}" type="slidenum">
              <a:rPr lang="en-US"/>
              <a:pPr/>
              <a:t>21</a:t>
            </a:fld>
            <a:endParaRPr lang="en-US"/>
          </a:p>
        </p:txBody>
      </p:sp>
      <p:sp>
        <p:nvSpPr>
          <p:cNvPr id="57346"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Strengths of survey research</a:t>
            </a:r>
          </a:p>
        </p:txBody>
      </p:sp>
      <p:sp>
        <p:nvSpPr>
          <p:cNvPr id="57347" name="Rectangle 3"/>
          <p:cNvSpPr>
            <a:spLocks noGrp="1" noChangeArrowheads="1"/>
          </p:cNvSpPr>
          <p:nvPr>
            <p:ph type="body" idx="1"/>
          </p:nvPr>
        </p:nvSpPr>
        <p:spPr/>
        <p:txBody>
          <a:bodyPr/>
          <a:lstStyle/>
          <a:p>
            <a:pPr eaLnBrk="1" hangingPunct="1">
              <a:lnSpc>
                <a:spcPct val="80000"/>
              </a:lnSpc>
            </a:pPr>
            <a:r>
              <a:rPr lang="en-US" sz="2400" b="1" smtClean="0">
                <a:effectLst>
                  <a:outerShdw blurRad="38100" dist="38100" dir="2700000" algn="tl">
                    <a:srgbClr val="C0C0C0"/>
                  </a:outerShdw>
                </a:effectLst>
              </a:rPr>
              <a:t>Useful in describing large populations</a:t>
            </a:r>
          </a:p>
          <a:p>
            <a:pPr eaLnBrk="1" hangingPunct="1">
              <a:lnSpc>
                <a:spcPct val="80000"/>
              </a:lnSpc>
            </a:pPr>
            <a:endParaRPr lang="en-US" sz="2600" smtClean="0"/>
          </a:p>
          <a:p>
            <a:pPr eaLnBrk="1" hangingPunct="1">
              <a:lnSpc>
                <a:spcPct val="80000"/>
              </a:lnSpc>
            </a:pPr>
            <a:r>
              <a:rPr lang="en-US" sz="2400" b="1" smtClean="0">
                <a:effectLst>
                  <a:outerShdw blurRad="38100" dist="38100" dir="2700000" algn="tl">
                    <a:srgbClr val="C0C0C0"/>
                  </a:outerShdw>
                </a:effectLst>
              </a:rPr>
              <a:t>Are flexible in that you can ask many questions regarding your topic</a:t>
            </a:r>
          </a:p>
          <a:p>
            <a:pPr eaLnBrk="1" hangingPunct="1">
              <a:lnSpc>
                <a:spcPct val="80000"/>
              </a:lnSpc>
            </a:pPr>
            <a:endParaRPr lang="en-US" sz="2600" smtClean="0"/>
          </a:p>
          <a:p>
            <a:pPr eaLnBrk="1" hangingPunct="1">
              <a:lnSpc>
                <a:spcPct val="80000"/>
              </a:lnSpc>
            </a:pPr>
            <a:r>
              <a:rPr lang="en-US" sz="2400" b="1" smtClean="0">
                <a:effectLst>
                  <a:outerShdw blurRad="38100" dist="38100" dir="2700000" algn="tl">
                    <a:srgbClr val="C0C0C0"/>
                  </a:outerShdw>
                </a:effectLst>
              </a:rPr>
              <a:t>Standardized questionnaires have strength regarding measurement generally</a:t>
            </a:r>
          </a:p>
          <a:p>
            <a:pPr lvl="1" eaLnBrk="1" hangingPunct="1">
              <a:lnSpc>
                <a:spcPct val="80000"/>
              </a:lnSpc>
            </a:pPr>
            <a:endParaRPr lang="en-US" sz="2200" smtClean="0"/>
          </a:p>
          <a:p>
            <a:pPr lvl="1" eaLnBrk="1" hangingPunct="1">
              <a:lnSpc>
                <a:spcPct val="80000"/>
              </a:lnSpc>
            </a:pPr>
            <a:r>
              <a:rPr lang="en-US" sz="2200" smtClean="0"/>
              <a:t>Survey researcher must ask the same question of all subjects </a:t>
            </a:r>
            <a:r>
              <a:rPr lang="en-US" sz="2200" i="1" smtClean="0">
                <a:solidFill>
                  <a:schemeClr val="accent2"/>
                </a:solidFill>
              </a:rPr>
              <a:t>and…</a:t>
            </a:r>
          </a:p>
          <a:p>
            <a:pPr lvl="1" eaLnBrk="1" hangingPunct="1">
              <a:lnSpc>
                <a:spcPct val="80000"/>
              </a:lnSpc>
            </a:pPr>
            <a:r>
              <a:rPr lang="en-US" sz="2200" smtClean="0"/>
              <a:t>Impute the same intent to all respondents giving a particular response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CB874D6A-29E6-43C3-AFD5-F4ACAD34887B}" type="slidenum">
              <a:rPr lang="en-US"/>
              <a:pPr/>
              <a:t>22</a:t>
            </a:fld>
            <a:endParaRPr lang="en-US"/>
          </a:p>
        </p:txBody>
      </p:sp>
      <p:sp>
        <p:nvSpPr>
          <p:cNvPr id="5837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Weaknesses of survey research</a:t>
            </a:r>
          </a:p>
        </p:txBody>
      </p:sp>
      <p:sp>
        <p:nvSpPr>
          <p:cNvPr id="58371" name="Rectangle 3"/>
          <p:cNvSpPr>
            <a:spLocks noGrp="1" noChangeArrowheads="1"/>
          </p:cNvSpPr>
          <p:nvPr>
            <p:ph type="body" idx="1"/>
          </p:nvPr>
        </p:nvSpPr>
        <p:spPr>
          <a:xfrm>
            <a:off x="566738" y="1752600"/>
            <a:ext cx="8196262" cy="4267200"/>
          </a:xfrm>
        </p:spPr>
        <p:txBody>
          <a:bodyPr/>
          <a:lstStyle/>
          <a:p>
            <a:pPr eaLnBrk="1" hangingPunct="1">
              <a:lnSpc>
                <a:spcPct val="90000"/>
              </a:lnSpc>
            </a:pPr>
            <a:r>
              <a:rPr lang="en-US" sz="2800" smtClean="0">
                <a:effectLst>
                  <a:outerShdw blurRad="38100" dist="38100" dir="2700000" algn="tl">
                    <a:srgbClr val="C0C0C0"/>
                  </a:outerShdw>
                </a:effectLst>
              </a:rPr>
              <a:t>Standardized questionnaire items often represent the least common denominator in assessing people’s attitudes, etc.</a:t>
            </a:r>
          </a:p>
          <a:p>
            <a:pPr eaLnBrk="1" hangingPunct="1">
              <a:lnSpc>
                <a:spcPct val="90000"/>
              </a:lnSpc>
            </a:pPr>
            <a:endParaRPr lang="en-US" sz="2800" smtClean="0">
              <a:effectLst>
                <a:outerShdw blurRad="38100" dist="38100" dir="2700000" algn="tl">
                  <a:srgbClr val="C0C0C0"/>
                </a:outerShdw>
              </a:effectLst>
            </a:endParaRPr>
          </a:p>
          <a:p>
            <a:pPr eaLnBrk="1" hangingPunct="1">
              <a:lnSpc>
                <a:spcPct val="90000"/>
              </a:lnSpc>
            </a:pPr>
            <a:r>
              <a:rPr lang="en-US" sz="2800" smtClean="0">
                <a:effectLst>
                  <a:outerShdw blurRad="38100" dist="38100" dir="2700000" algn="tl">
                    <a:srgbClr val="C0C0C0"/>
                  </a:outerShdw>
                </a:effectLst>
              </a:rPr>
              <a:t>Does not deal well with the context of social life</a:t>
            </a:r>
          </a:p>
          <a:p>
            <a:pPr eaLnBrk="1" hangingPunct="1">
              <a:lnSpc>
                <a:spcPct val="90000"/>
              </a:lnSpc>
            </a:pPr>
            <a:endParaRPr lang="en-US" sz="2800" smtClean="0">
              <a:effectLst>
                <a:outerShdw blurRad="38100" dist="38100" dir="2700000" algn="tl">
                  <a:srgbClr val="C0C0C0"/>
                </a:outerShdw>
              </a:effectLst>
            </a:endParaRPr>
          </a:p>
          <a:p>
            <a:pPr eaLnBrk="1" hangingPunct="1">
              <a:lnSpc>
                <a:spcPct val="90000"/>
              </a:lnSpc>
            </a:pPr>
            <a:r>
              <a:rPr lang="en-US" sz="2800" smtClean="0">
                <a:effectLst>
                  <a:outerShdw blurRad="38100" dist="38100" dir="2700000" algn="tl">
                    <a:srgbClr val="C0C0C0"/>
                  </a:outerShdw>
                </a:effectLst>
              </a:rPr>
              <a:t>Can be inflexible…cannot change the survey instrument if field conditions change</a:t>
            </a:r>
          </a:p>
          <a:p>
            <a:pPr eaLnBrk="1" hangingPunct="1">
              <a:lnSpc>
                <a:spcPct val="90000"/>
              </a:lnSpc>
              <a:buFont typeface="Wingdings" charset="2"/>
              <a:buNone/>
            </a:pPr>
            <a:endParaRPr lang="en-US" sz="2800" smtClean="0">
              <a:effectLst>
                <a:outerShdw blurRad="38100" dist="38100" dir="2700000" algn="tl">
                  <a:srgbClr val="C0C0C0"/>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D4C0DA6D-73FC-4F75-B63E-C66667797A4B}" type="slidenum">
              <a:rPr lang="en-US"/>
              <a:pPr/>
              <a:t>23</a:t>
            </a:fld>
            <a:endParaRPr lang="en-US"/>
          </a:p>
        </p:txBody>
      </p:sp>
      <p:sp>
        <p:nvSpPr>
          <p:cNvPr id="59394"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Weaknesses of survey research, </a:t>
            </a:r>
            <a:r>
              <a:rPr lang="en-US" sz="2400" b="1">
                <a:effectLst>
                  <a:outerShdw blurRad="38100" dist="38100" dir="2700000" algn="tl">
                    <a:srgbClr val="DDDDDD"/>
                  </a:outerShdw>
                </a:effectLst>
                <a:ea typeface="+mj-ea"/>
                <a:cs typeface="+mj-cs"/>
              </a:rPr>
              <a:t>p.2</a:t>
            </a:r>
          </a:p>
        </p:txBody>
      </p:sp>
      <p:sp>
        <p:nvSpPr>
          <p:cNvPr id="59395" name="Rectangle 3"/>
          <p:cNvSpPr>
            <a:spLocks noGrp="1" noChangeArrowheads="1"/>
          </p:cNvSpPr>
          <p:nvPr>
            <p:ph type="body" idx="1"/>
          </p:nvPr>
        </p:nvSpPr>
        <p:spPr/>
        <p:txBody>
          <a:bodyPr/>
          <a:lstStyle/>
          <a:p>
            <a:pPr eaLnBrk="1" hangingPunct="1">
              <a:lnSpc>
                <a:spcPct val="80000"/>
              </a:lnSpc>
            </a:pPr>
            <a:r>
              <a:rPr lang="en-US" sz="2400" b="1" smtClean="0">
                <a:effectLst>
                  <a:outerShdw blurRad="38100" dist="38100" dir="2700000" algn="tl">
                    <a:srgbClr val="C0C0C0"/>
                  </a:outerShdw>
                </a:effectLst>
              </a:rPr>
              <a:t>Subject to artificiality</a:t>
            </a:r>
          </a:p>
          <a:p>
            <a:pPr lvl="1" eaLnBrk="1" hangingPunct="1">
              <a:lnSpc>
                <a:spcPct val="80000"/>
              </a:lnSpc>
            </a:pPr>
            <a:endParaRPr lang="en-US" sz="1500" b="1" smtClean="0"/>
          </a:p>
          <a:p>
            <a:pPr lvl="1" eaLnBrk="1" hangingPunct="1">
              <a:lnSpc>
                <a:spcPct val="80000"/>
              </a:lnSpc>
            </a:pPr>
            <a:r>
              <a:rPr lang="en-US" sz="1800" b="1" smtClean="0"/>
              <a:t>A person giving a conservative answer to a questionnaire does not necessarily mean the person is conservative</a:t>
            </a:r>
          </a:p>
          <a:p>
            <a:pPr lvl="1" eaLnBrk="1" hangingPunct="1">
              <a:lnSpc>
                <a:spcPct val="80000"/>
              </a:lnSpc>
            </a:pPr>
            <a:endParaRPr lang="en-US" sz="1800" b="1" smtClean="0"/>
          </a:p>
          <a:p>
            <a:pPr lvl="1" eaLnBrk="1" hangingPunct="1">
              <a:lnSpc>
                <a:spcPct val="80000"/>
              </a:lnSpc>
            </a:pPr>
            <a:r>
              <a:rPr lang="en-US" sz="1800" b="1" smtClean="0"/>
              <a:t>Artificiality has two aspects</a:t>
            </a:r>
          </a:p>
          <a:p>
            <a:pPr lvl="1" eaLnBrk="1" hangingPunct="1">
              <a:lnSpc>
                <a:spcPct val="80000"/>
              </a:lnSpc>
            </a:pPr>
            <a:endParaRPr lang="en-US" sz="1500" smtClean="0"/>
          </a:p>
          <a:p>
            <a:pPr lvl="2" eaLnBrk="1" hangingPunct="1">
              <a:lnSpc>
                <a:spcPct val="80000"/>
              </a:lnSpc>
            </a:pPr>
            <a:r>
              <a:rPr lang="en-US" sz="1800" smtClean="0"/>
              <a:t>Topic of study may not be amenable to measurement through a questionnaire</a:t>
            </a:r>
          </a:p>
          <a:p>
            <a:pPr lvl="2" eaLnBrk="1" hangingPunct="1">
              <a:lnSpc>
                <a:spcPct val="80000"/>
              </a:lnSpc>
            </a:pPr>
            <a:endParaRPr lang="en-US" sz="1800" smtClean="0"/>
          </a:p>
          <a:p>
            <a:pPr lvl="2" eaLnBrk="1" hangingPunct="1">
              <a:lnSpc>
                <a:spcPct val="80000"/>
              </a:lnSpc>
            </a:pPr>
            <a:r>
              <a:rPr lang="en-US" sz="1800" smtClean="0"/>
              <a:t>Studying the topic may affect it…</a:t>
            </a:r>
          </a:p>
          <a:p>
            <a:pPr lvl="3" eaLnBrk="1" hangingPunct="1">
              <a:lnSpc>
                <a:spcPct val="80000"/>
              </a:lnSpc>
              <a:buFont typeface="Wingdings" charset="2"/>
              <a:buNone/>
            </a:pPr>
            <a:endParaRPr lang="en-US" sz="1800" smtClean="0"/>
          </a:p>
          <a:p>
            <a:pPr lvl="3" eaLnBrk="1" hangingPunct="1">
              <a:lnSpc>
                <a:spcPct val="80000"/>
              </a:lnSpc>
            </a:pPr>
            <a:r>
              <a:rPr lang="en-US" sz="1400" b="1" smtClean="0"/>
              <a:t>Asking someone whether they think the governor should be impeached when R may have given no thought to it until asked for the opinion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81E3D0E9-C5A1-4BD8-B6B1-1147CA7C9054}" type="slidenum">
              <a:rPr lang="en-US"/>
              <a:pPr/>
              <a:t>24</a:t>
            </a:fld>
            <a:endParaRPr lang="en-US"/>
          </a:p>
        </p:txBody>
      </p:sp>
      <p:sp>
        <p:nvSpPr>
          <p:cNvPr id="60418" name="Rectangle 2"/>
          <p:cNvSpPr>
            <a:spLocks noGrp="1" noChangeArrowheads="1"/>
          </p:cNvSpPr>
          <p:nvPr>
            <p:ph type="title"/>
          </p:nvPr>
        </p:nvSpPr>
        <p:spPr/>
        <p:txBody>
          <a:bodyPr/>
          <a:lstStyle/>
          <a:p>
            <a:pPr eaLnBrk="1" hangingPunct="1"/>
            <a:r>
              <a:rPr lang="en-US" sz="3200" b="1" smtClean="0">
                <a:effectLst>
                  <a:outerShdw blurRad="38100" dist="38100" dir="2700000" algn="tl">
                    <a:srgbClr val="C0C0C0"/>
                  </a:outerShdw>
                </a:effectLst>
              </a:rPr>
              <a:t>Ch 14: Quantifying data , Coding</a:t>
            </a:r>
            <a:endParaRPr lang="en-US" smtClean="0"/>
          </a:p>
        </p:txBody>
      </p:sp>
      <p:sp>
        <p:nvSpPr>
          <p:cNvPr id="60419" name="Rectangle 3"/>
          <p:cNvSpPr>
            <a:spLocks noGrp="1" noChangeArrowheads="1"/>
          </p:cNvSpPr>
          <p:nvPr>
            <p:ph type="body" idx="1"/>
          </p:nvPr>
        </p:nvSpPr>
        <p:spPr/>
        <p:txBody>
          <a:bodyPr/>
          <a:lstStyle/>
          <a:p>
            <a:pPr eaLnBrk="1" hangingPunct="1">
              <a:defRPr/>
            </a:pPr>
            <a:r>
              <a:rPr lang="en-US" sz="2200" b="1">
                <a:effectLst>
                  <a:outerShdw blurRad="38100" dist="38100" dir="2700000" algn="tl">
                    <a:srgbClr val="DDDDDD"/>
                  </a:outerShdw>
                </a:effectLst>
                <a:ea typeface="+mn-ea"/>
                <a:cs typeface="+mn-cs"/>
              </a:rPr>
              <a:t>System to translate the responses to questions to numeric expressions that the computer can process</a:t>
            </a:r>
            <a:r>
              <a:rPr lang="en-US" sz="2600">
                <a:ea typeface="+mn-ea"/>
                <a:cs typeface="+mn-cs"/>
              </a:rPr>
              <a:t> </a:t>
            </a:r>
          </a:p>
          <a:p>
            <a:pPr eaLnBrk="1" hangingPunct="1">
              <a:buFont typeface="Wingdings" charset="2"/>
              <a:buNone/>
              <a:defRPr/>
            </a:pPr>
            <a:endParaRPr lang="en-US" sz="2600">
              <a:ea typeface="+mn-ea"/>
              <a:cs typeface="+mn-cs"/>
            </a:endParaRPr>
          </a:p>
          <a:p>
            <a:pPr eaLnBrk="1" hangingPunct="1">
              <a:defRPr/>
            </a:pPr>
            <a:r>
              <a:rPr lang="en-US" sz="2200" b="1">
                <a:effectLst>
                  <a:outerShdw blurRad="38100" dist="38100" dir="2700000" algn="tl">
                    <a:srgbClr val="DDDDDD"/>
                  </a:outerShdw>
                </a:effectLst>
                <a:ea typeface="+mn-ea"/>
                <a:cs typeface="+mn-cs"/>
              </a:rPr>
              <a:t>Two basic approaches to coding process</a:t>
            </a:r>
          </a:p>
          <a:p>
            <a:pPr lvl="1" eaLnBrk="1" hangingPunct="1">
              <a:buFont typeface="Wingdings" charset="2"/>
              <a:buNone/>
              <a:defRPr/>
            </a:pPr>
            <a:endParaRPr lang="en-US" sz="2200"/>
          </a:p>
          <a:p>
            <a:pPr lvl="1" eaLnBrk="1" hangingPunct="1">
              <a:defRPr/>
            </a:pPr>
            <a:r>
              <a:rPr lang="en-US" sz="2000" b="1">
                <a:effectLst>
                  <a:outerShdw blurRad="38100" dist="38100" dir="2700000" algn="tl">
                    <a:srgbClr val="DDDDDD"/>
                  </a:outerShdw>
                </a:effectLst>
              </a:rPr>
              <a:t>Begin with developed coding scheme</a:t>
            </a:r>
            <a:endParaRPr lang="en-US" sz="2000">
              <a:effectLst>
                <a:outerShdw blurRad="38100" dist="38100" dir="2700000" algn="tl">
                  <a:srgbClr val="DDDDDD"/>
                </a:outerShdw>
              </a:effectLst>
            </a:endParaRPr>
          </a:p>
          <a:p>
            <a:pPr lvl="2" eaLnBrk="1" hangingPunct="1">
              <a:defRPr/>
            </a:pPr>
            <a:r>
              <a:rPr lang="en-US" sz="1800" b="1"/>
              <a:t>Babbie uses occupation as example...but must use scheme that is appropriate for research question</a:t>
            </a:r>
            <a:r>
              <a:rPr lang="en-US" sz="2100"/>
              <a:t>. </a:t>
            </a:r>
          </a:p>
          <a:p>
            <a:pPr lvl="1" eaLnBrk="1" hangingPunct="1">
              <a:defRPr/>
            </a:pPr>
            <a:endParaRPr lang="en-US" sz="2000" b="1">
              <a:effectLst>
                <a:outerShdw blurRad="38100" dist="38100" dir="2700000" algn="tl">
                  <a:srgbClr val="DDDDDD"/>
                </a:outerShdw>
              </a:effectLst>
            </a:endParaRPr>
          </a:p>
          <a:p>
            <a:pPr lvl="1" eaLnBrk="1" hangingPunct="1">
              <a:defRPr/>
            </a:pPr>
            <a:r>
              <a:rPr lang="en-US" sz="2000" b="1">
                <a:effectLst>
                  <a:outerShdw blurRad="38100" dist="38100" dir="2700000" algn="tl">
                    <a:srgbClr val="DDDDDD"/>
                  </a:outerShdw>
                </a:effectLst>
              </a:rPr>
              <a:t>Generate codes from data that you collected</a:t>
            </a:r>
            <a:r>
              <a:rPr lang="en-US" sz="22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p:spPr>
        <p:txBody>
          <a:bodyPr/>
          <a:lstStyle/>
          <a:p>
            <a:fld id="{6FE6FD68-0124-4466-AA9E-AE4CD3E6C779}" type="slidenum">
              <a:rPr lang="en-US"/>
              <a:pPr/>
              <a:t>25</a:t>
            </a:fld>
            <a:endParaRPr lang="en-US"/>
          </a:p>
        </p:txBody>
      </p:sp>
      <p:sp>
        <p:nvSpPr>
          <p:cNvPr id="62466" name="Rectangle 2"/>
          <p:cNvSpPr>
            <a:spLocks noGrp="1" noChangeArrowheads="1"/>
          </p:cNvSpPr>
          <p:nvPr>
            <p:ph type="title"/>
          </p:nvPr>
        </p:nvSpPr>
        <p:spPr>
          <a:xfrm>
            <a:off x="574675" y="304800"/>
            <a:ext cx="8188325" cy="1216025"/>
          </a:xfrm>
        </p:spPr>
        <p:txBody>
          <a:bodyPr/>
          <a:lstStyle/>
          <a:p>
            <a:pPr eaLnBrk="1" hangingPunct="1">
              <a:defRPr/>
            </a:pPr>
            <a:r>
              <a:rPr lang="en-US" sz="3200" b="1">
                <a:effectLst>
                  <a:outerShdw blurRad="38100" dist="38100" dir="2700000" algn="tl">
                    <a:srgbClr val="DDDDDD"/>
                  </a:outerShdw>
                </a:effectLst>
                <a:ea typeface="+mj-ea"/>
                <a:cs typeface="+mj-cs"/>
              </a:rPr>
              <a:t>Using a developed coding scheme, </a:t>
            </a:r>
            <a:r>
              <a:rPr lang="en-US" sz="2000" b="1" i="1">
                <a:solidFill>
                  <a:srgbClr val="6600CC"/>
                </a:solidFill>
                <a:effectLst>
                  <a:outerShdw blurRad="38100" dist="38100" dir="2700000" algn="tl">
                    <a:srgbClr val="DDDDDD"/>
                  </a:outerShdw>
                </a:effectLst>
                <a:ea typeface="+mj-ea"/>
                <a:cs typeface="+mj-cs"/>
              </a:rPr>
              <a:t>example</a:t>
            </a:r>
          </a:p>
        </p:txBody>
      </p:sp>
      <p:sp>
        <p:nvSpPr>
          <p:cNvPr id="62467" name="Rectangle 3"/>
          <p:cNvSpPr>
            <a:spLocks noGrp="1" noChangeArrowheads="1"/>
          </p:cNvSpPr>
          <p:nvPr>
            <p:ph type="body" idx="1"/>
          </p:nvPr>
        </p:nvSpPr>
        <p:spPr/>
        <p:txBody>
          <a:bodyPr/>
          <a:lstStyle/>
          <a:p>
            <a:pPr eaLnBrk="1" hangingPunct="1"/>
            <a:r>
              <a:rPr lang="en-US" b="1" smtClean="0">
                <a:effectLst>
                  <a:outerShdw blurRad="38100" dist="38100" dir="2700000" algn="tl">
                    <a:srgbClr val="C0C0C0"/>
                  </a:outerShdw>
                </a:effectLst>
              </a:rPr>
              <a:t>Occupation</a:t>
            </a:r>
          </a:p>
          <a:p>
            <a:pPr eaLnBrk="1" hangingPunct="1"/>
            <a:endParaRPr lang="en-US" b="1" smtClean="0">
              <a:effectLst>
                <a:outerShdw blurRad="38100" dist="38100" dir="2700000" algn="tl">
                  <a:srgbClr val="C0C0C0"/>
                </a:outerShdw>
              </a:effectLst>
            </a:endParaRPr>
          </a:p>
          <a:p>
            <a:pPr lvl="1" eaLnBrk="1" hangingPunct="1"/>
            <a:r>
              <a:rPr lang="en-US" b="1" smtClean="0">
                <a:effectLst>
                  <a:outerShdw blurRad="38100" dist="38100" dir="2700000" algn="tl">
                    <a:srgbClr val="C0C0C0"/>
                  </a:outerShdw>
                </a:effectLst>
              </a:rPr>
              <a:t>The question to the R would be:  What is your occupation?</a:t>
            </a:r>
          </a:p>
          <a:p>
            <a:pPr lvl="1" eaLnBrk="1" hangingPunct="1">
              <a:buFont typeface="Wingdings" charset="2"/>
              <a:buNone/>
            </a:pPr>
            <a:endParaRPr lang="en-US" b="1" smtClean="0">
              <a:effectLst>
                <a:outerShdw blurRad="38100" dist="38100" dir="2700000" algn="tl">
                  <a:srgbClr val="C0C0C0"/>
                </a:outerShdw>
              </a:effectLst>
            </a:endParaRPr>
          </a:p>
          <a:p>
            <a:pPr lvl="1" eaLnBrk="1" hangingPunct="1"/>
            <a:r>
              <a:rPr lang="en-US" b="1" smtClean="0">
                <a:effectLst>
                  <a:outerShdw blurRad="38100" dist="38100" dir="2700000" algn="tl">
                    <a:srgbClr val="C0C0C0"/>
                  </a:outerShdw>
                </a:effectLst>
              </a:rPr>
              <a:t>The R’s response is then placed in one of several categories that you have already identified</a:t>
            </a:r>
            <a:endParaRPr lang="en-US" sz="2100" b="1"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p:spPr>
        <p:txBody>
          <a:bodyPr/>
          <a:lstStyle/>
          <a:p>
            <a:fld id="{11B73E04-9E13-4063-AEB6-81D7C1169E1B}" type="slidenum">
              <a:rPr lang="en-US"/>
              <a:pPr/>
              <a:t>26</a:t>
            </a:fld>
            <a:endParaRPr lang="en-US"/>
          </a:p>
        </p:txBody>
      </p:sp>
      <p:sp>
        <p:nvSpPr>
          <p:cNvPr id="72706" name="Rectangle 2"/>
          <p:cNvSpPr>
            <a:spLocks noGrp="1" noChangeArrowheads="1"/>
          </p:cNvSpPr>
          <p:nvPr>
            <p:ph type="title"/>
          </p:nvPr>
        </p:nvSpPr>
        <p:spPr>
          <a:xfrm>
            <a:off x="574675" y="304800"/>
            <a:ext cx="8188325" cy="1216025"/>
          </a:xfrm>
        </p:spPr>
        <p:txBody>
          <a:bodyPr/>
          <a:lstStyle/>
          <a:p>
            <a:pPr eaLnBrk="1" hangingPunct="1">
              <a:defRPr/>
            </a:pPr>
            <a:r>
              <a:rPr lang="en-US" sz="2800" b="1">
                <a:effectLst>
                  <a:outerShdw blurRad="38100" dist="38100" dir="2700000" algn="tl">
                    <a:srgbClr val="DDDDDD"/>
                  </a:outerShdw>
                </a:effectLst>
                <a:ea typeface="+mj-ea"/>
                <a:cs typeface="+mj-cs"/>
              </a:rPr>
              <a:t>Using a developed coding scheme</a:t>
            </a:r>
            <a:r>
              <a:rPr lang="en-US" sz="3200" b="1">
                <a:effectLst>
                  <a:outerShdw blurRad="38100" dist="38100" dir="2700000" algn="tl">
                    <a:srgbClr val="DDDDDD"/>
                  </a:outerShdw>
                </a:effectLst>
                <a:ea typeface="+mj-ea"/>
                <a:cs typeface="+mj-cs"/>
              </a:rPr>
              <a:t>, </a:t>
            </a:r>
            <a:r>
              <a:rPr lang="en-US" sz="1800" b="1" i="1">
                <a:solidFill>
                  <a:srgbClr val="6600CC"/>
                </a:solidFill>
                <a:effectLst>
                  <a:outerShdw blurRad="38100" dist="38100" dir="2700000" algn="tl">
                    <a:srgbClr val="DDDDDD"/>
                  </a:outerShdw>
                </a:effectLst>
                <a:ea typeface="+mj-ea"/>
                <a:cs typeface="+mj-cs"/>
              </a:rPr>
              <a:t>example, p.2</a:t>
            </a:r>
          </a:p>
        </p:txBody>
      </p:sp>
      <p:sp>
        <p:nvSpPr>
          <p:cNvPr id="72707" name="Rectangle 3"/>
          <p:cNvSpPr>
            <a:spLocks noGrp="1" noChangeArrowheads="1"/>
          </p:cNvSpPr>
          <p:nvPr>
            <p:ph type="body" idx="1"/>
          </p:nvPr>
        </p:nvSpPr>
        <p:spPr/>
        <p:txBody>
          <a:bodyPr/>
          <a:lstStyle/>
          <a:p>
            <a:pPr eaLnBrk="1" hangingPunct="1">
              <a:lnSpc>
                <a:spcPct val="80000"/>
              </a:lnSpc>
            </a:pPr>
            <a:r>
              <a:rPr lang="en-US" sz="2100" b="1" smtClean="0">
                <a:effectLst>
                  <a:outerShdw blurRad="38100" dist="38100" dir="2700000" algn="tl">
                    <a:srgbClr val="C0C0C0"/>
                  </a:outerShdw>
                </a:effectLst>
              </a:rPr>
              <a:t>What is your occupation?</a:t>
            </a:r>
          </a:p>
          <a:p>
            <a:pPr eaLnBrk="1" hangingPunct="1">
              <a:lnSpc>
                <a:spcPct val="80000"/>
              </a:lnSpc>
              <a:buFont typeface="Wingdings" charset="2"/>
              <a:buNone/>
            </a:pPr>
            <a:endParaRPr lang="en-US" sz="2100" b="1" smtClean="0">
              <a:effectLst>
                <a:outerShdw blurRad="38100" dist="38100" dir="2700000" algn="tl">
                  <a:srgbClr val="C0C0C0"/>
                </a:outerShdw>
              </a:effectLst>
            </a:endParaRPr>
          </a:p>
          <a:p>
            <a:pPr lvl="1" eaLnBrk="1" hangingPunct="1">
              <a:lnSpc>
                <a:spcPct val="80000"/>
              </a:lnSpc>
            </a:pPr>
            <a:r>
              <a:rPr lang="en-US" sz="2000" b="1" smtClean="0">
                <a:effectLst>
                  <a:outerShdw blurRad="38100" dist="38100" dir="2700000" algn="tl">
                    <a:srgbClr val="C0C0C0"/>
                  </a:outerShdw>
                </a:effectLst>
              </a:rPr>
              <a:t>Let’s say that the answer was </a:t>
            </a:r>
            <a:r>
              <a:rPr lang="en-US" sz="2000" b="1" smtClean="0">
                <a:solidFill>
                  <a:srgbClr val="6600CC"/>
                </a:solidFill>
                <a:effectLst>
                  <a:outerShdw blurRad="38100" dist="38100" dir="2700000" algn="tl">
                    <a:srgbClr val="C0C0C0"/>
                  </a:outerShdw>
                </a:effectLst>
              </a:rPr>
              <a:t>“nurse”</a:t>
            </a:r>
          </a:p>
          <a:p>
            <a:pPr lvl="1" eaLnBrk="1" hangingPunct="1">
              <a:lnSpc>
                <a:spcPct val="80000"/>
              </a:lnSpc>
              <a:buFont typeface="Wingdings" charset="2"/>
              <a:buNone/>
            </a:pPr>
            <a:endParaRPr lang="en-US" sz="2000" smtClean="0"/>
          </a:p>
          <a:p>
            <a:pPr lvl="1" eaLnBrk="1" hangingPunct="1">
              <a:lnSpc>
                <a:spcPct val="80000"/>
              </a:lnSpc>
            </a:pPr>
            <a:r>
              <a:rPr lang="en-US" sz="2000" b="1" smtClean="0">
                <a:solidFill>
                  <a:srgbClr val="6600CC"/>
                </a:solidFill>
                <a:effectLst>
                  <a:outerShdw blurRad="38100" dist="38100" dir="2700000" algn="tl">
                    <a:srgbClr val="C0C0C0"/>
                  </a:outerShdw>
                </a:effectLst>
              </a:rPr>
              <a:t>Scheme 1: by type</a:t>
            </a:r>
          </a:p>
          <a:p>
            <a:pPr lvl="2" eaLnBrk="1" hangingPunct="1">
              <a:lnSpc>
                <a:spcPct val="80000"/>
              </a:lnSpc>
            </a:pPr>
            <a:r>
              <a:rPr lang="en-US" sz="1600" b="1" smtClean="0"/>
              <a:t>Professional, managerial, clerical, semi-skilled, etc.</a:t>
            </a:r>
          </a:p>
          <a:p>
            <a:pPr lvl="2" eaLnBrk="1" hangingPunct="1">
              <a:lnSpc>
                <a:spcPct val="80000"/>
              </a:lnSpc>
            </a:pPr>
            <a:endParaRPr lang="en-US" sz="1600" b="1" smtClean="0"/>
          </a:p>
          <a:p>
            <a:pPr lvl="2" eaLnBrk="1" hangingPunct="1">
              <a:lnSpc>
                <a:spcPct val="80000"/>
              </a:lnSpc>
            </a:pPr>
            <a:r>
              <a:rPr lang="en-US" sz="1600" b="1" smtClean="0"/>
              <a:t>In this scheme, the R’s occupation would be placed in the </a:t>
            </a:r>
            <a:r>
              <a:rPr lang="en-US" sz="1600" b="1" smtClean="0">
                <a:solidFill>
                  <a:srgbClr val="6600CC"/>
                </a:solidFill>
              </a:rPr>
              <a:t>“professional”</a:t>
            </a:r>
            <a:r>
              <a:rPr lang="en-US" sz="1600" b="1" smtClean="0"/>
              <a:t> category</a:t>
            </a:r>
          </a:p>
          <a:p>
            <a:pPr lvl="1" eaLnBrk="1" hangingPunct="1">
              <a:lnSpc>
                <a:spcPct val="80000"/>
              </a:lnSpc>
              <a:buFont typeface="Wingdings" charset="2"/>
              <a:buNone/>
            </a:pPr>
            <a:endParaRPr lang="en-US" sz="2000" b="1" smtClean="0"/>
          </a:p>
          <a:p>
            <a:pPr lvl="1" eaLnBrk="1" hangingPunct="1">
              <a:lnSpc>
                <a:spcPct val="80000"/>
              </a:lnSpc>
            </a:pPr>
            <a:r>
              <a:rPr lang="en-US" sz="2000" b="1" smtClean="0">
                <a:solidFill>
                  <a:srgbClr val="6600CC"/>
                </a:solidFill>
                <a:effectLst>
                  <a:outerShdw blurRad="38100" dist="38100" dir="2700000" algn="tl">
                    <a:srgbClr val="C0C0C0"/>
                  </a:outerShdw>
                </a:effectLst>
              </a:rPr>
              <a:t>Scheme 2: by sector of the economy</a:t>
            </a:r>
          </a:p>
          <a:p>
            <a:pPr lvl="2" eaLnBrk="1" hangingPunct="1">
              <a:lnSpc>
                <a:spcPct val="80000"/>
              </a:lnSpc>
            </a:pPr>
            <a:r>
              <a:rPr lang="en-US" sz="1600" b="1" smtClean="0"/>
              <a:t>Manufacturing, health, education, commerce, etc.</a:t>
            </a:r>
          </a:p>
          <a:p>
            <a:pPr lvl="2" eaLnBrk="1" hangingPunct="1">
              <a:lnSpc>
                <a:spcPct val="80000"/>
              </a:lnSpc>
            </a:pPr>
            <a:endParaRPr lang="en-US" sz="1600" b="1" smtClean="0"/>
          </a:p>
          <a:p>
            <a:pPr lvl="2" eaLnBrk="1" hangingPunct="1">
              <a:lnSpc>
                <a:spcPct val="80000"/>
              </a:lnSpc>
            </a:pPr>
            <a:r>
              <a:rPr lang="en-US" sz="1600" b="1" smtClean="0"/>
              <a:t>In this scheme, the R’s occupation would be placed in the </a:t>
            </a:r>
            <a:r>
              <a:rPr lang="en-US" sz="1600" b="1" smtClean="0">
                <a:solidFill>
                  <a:srgbClr val="6600CC"/>
                </a:solidFill>
              </a:rPr>
              <a:t>“health”</a:t>
            </a:r>
            <a:r>
              <a:rPr lang="en-US" sz="1600" b="1" smtClean="0"/>
              <a:t> category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p:spPr>
        <p:txBody>
          <a:bodyPr/>
          <a:lstStyle/>
          <a:p>
            <a:fld id="{567FC3E3-0ACF-44C9-9EAB-5D10D792DE9E}" type="slidenum">
              <a:rPr lang="en-US"/>
              <a:pPr/>
              <a:t>27</a:t>
            </a:fld>
            <a:endParaRPr lang="en-US"/>
          </a:p>
        </p:txBody>
      </p:sp>
      <p:sp>
        <p:nvSpPr>
          <p:cNvPr id="73730" name="Rectangle 2"/>
          <p:cNvSpPr>
            <a:spLocks noGrp="1" noChangeArrowheads="1"/>
          </p:cNvSpPr>
          <p:nvPr>
            <p:ph type="title"/>
          </p:nvPr>
        </p:nvSpPr>
        <p:spPr>
          <a:xfrm>
            <a:off x="574675" y="304800"/>
            <a:ext cx="8188325" cy="1216025"/>
          </a:xfrm>
        </p:spPr>
        <p:txBody>
          <a:bodyPr/>
          <a:lstStyle/>
          <a:p>
            <a:pPr eaLnBrk="1" hangingPunct="1">
              <a:defRPr/>
            </a:pPr>
            <a:r>
              <a:rPr lang="en-US" sz="2800" b="1">
                <a:effectLst>
                  <a:outerShdw blurRad="38100" dist="38100" dir="2700000" algn="tl">
                    <a:srgbClr val="DDDDDD"/>
                  </a:outerShdw>
                </a:effectLst>
                <a:ea typeface="+mj-ea"/>
                <a:cs typeface="+mj-cs"/>
              </a:rPr>
              <a:t>Using a developed coding scheme</a:t>
            </a:r>
            <a:r>
              <a:rPr lang="en-US" sz="3200" b="1">
                <a:effectLst>
                  <a:outerShdw blurRad="38100" dist="38100" dir="2700000" algn="tl">
                    <a:srgbClr val="DDDDDD"/>
                  </a:outerShdw>
                </a:effectLst>
                <a:ea typeface="+mj-ea"/>
                <a:cs typeface="+mj-cs"/>
              </a:rPr>
              <a:t>, </a:t>
            </a:r>
            <a:r>
              <a:rPr lang="en-US" sz="1800" b="1" i="1">
                <a:solidFill>
                  <a:srgbClr val="6600CC"/>
                </a:solidFill>
                <a:effectLst>
                  <a:outerShdw blurRad="38100" dist="38100" dir="2700000" algn="tl">
                    <a:srgbClr val="DDDDDD"/>
                  </a:outerShdw>
                </a:effectLst>
                <a:ea typeface="+mj-ea"/>
                <a:cs typeface="+mj-cs"/>
              </a:rPr>
              <a:t>example, p.3</a:t>
            </a:r>
          </a:p>
        </p:txBody>
      </p:sp>
      <p:sp>
        <p:nvSpPr>
          <p:cNvPr id="73731" name="Rectangle 3"/>
          <p:cNvSpPr>
            <a:spLocks noGrp="1" noChangeArrowheads="1"/>
          </p:cNvSpPr>
          <p:nvPr>
            <p:ph type="body" idx="1"/>
          </p:nvPr>
        </p:nvSpPr>
        <p:spPr>
          <a:xfrm>
            <a:off x="566738" y="1752600"/>
            <a:ext cx="8424862" cy="4267200"/>
          </a:xfrm>
        </p:spPr>
        <p:txBody>
          <a:bodyPr/>
          <a:lstStyle/>
          <a:p>
            <a:pPr eaLnBrk="1" hangingPunct="1">
              <a:lnSpc>
                <a:spcPct val="90000"/>
              </a:lnSpc>
            </a:pPr>
            <a:r>
              <a:rPr lang="en-US" sz="2400" b="1" smtClean="0">
                <a:solidFill>
                  <a:srgbClr val="6600CC"/>
                </a:solidFill>
                <a:effectLst>
                  <a:outerShdw blurRad="38100" dist="38100" dir="2700000" algn="tl">
                    <a:srgbClr val="C0C0C0"/>
                  </a:outerShdw>
                </a:effectLst>
              </a:rPr>
              <a:t>Note:</a:t>
            </a:r>
            <a:r>
              <a:rPr lang="en-US" sz="2400" b="1" smtClean="0">
                <a:effectLst>
                  <a:outerShdw blurRad="38100" dist="38100" dir="2700000" algn="tl">
                    <a:srgbClr val="C0C0C0"/>
                  </a:outerShdw>
                </a:effectLst>
              </a:rPr>
              <a:t> record the response of the R </a:t>
            </a:r>
            <a:r>
              <a:rPr lang="en-US" sz="2400" b="1" i="1" smtClean="0">
                <a:solidFill>
                  <a:srgbClr val="6600CC"/>
                </a:solidFill>
                <a:effectLst>
                  <a:outerShdw blurRad="38100" dist="38100" dir="2700000" algn="tl">
                    <a:srgbClr val="C0C0C0"/>
                  </a:outerShdw>
                </a:effectLst>
              </a:rPr>
              <a:t>verbatim</a:t>
            </a:r>
          </a:p>
          <a:p>
            <a:pPr eaLnBrk="1" hangingPunct="1">
              <a:lnSpc>
                <a:spcPct val="90000"/>
              </a:lnSpc>
              <a:buFont typeface="Wingdings" charset="2"/>
              <a:buNone/>
            </a:pPr>
            <a:endParaRPr lang="en-US" sz="2400" b="1" smtClean="0">
              <a:effectLst>
                <a:outerShdw blurRad="38100" dist="38100" dir="2700000" algn="tl">
                  <a:srgbClr val="C0C0C0"/>
                </a:outerShdw>
              </a:effectLst>
            </a:endParaRPr>
          </a:p>
          <a:p>
            <a:pPr eaLnBrk="1" hangingPunct="1">
              <a:lnSpc>
                <a:spcPct val="90000"/>
              </a:lnSpc>
            </a:pPr>
            <a:r>
              <a:rPr lang="en-US" sz="2400" b="1" smtClean="0">
                <a:effectLst>
                  <a:outerShdw blurRad="38100" dist="38100" dir="2700000" algn="tl">
                    <a:srgbClr val="C0C0C0"/>
                  </a:outerShdw>
                </a:effectLst>
              </a:rPr>
              <a:t>Place the response into one of your pre-determined categories during the data manipulation phase</a:t>
            </a:r>
          </a:p>
          <a:p>
            <a:pPr eaLnBrk="1" hangingPunct="1">
              <a:lnSpc>
                <a:spcPct val="90000"/>
              </a:lnSpc>
              <a:buFont typeface="Wingdings" charset="2"/>
              <a:buNone/>
            </a:pPr>
            <a:endParaRPr lang="en-US" sz="2600" b="1" smtClean="0">
              <a:effectLst>
                <a:outerShdw blurRad="38100" dist="38100" dir="2700000" algn="tl">
                  <a:srgbClr val="C0C0C0"/>
                </a:outerShdw>
              </a:effectLst>
            </a:endParaRPr>
          </a:p>
          <a:p>
            <a:pPr lvl="1" eaLnBrk="1" hangingPunct="1">
              <a:lnSpc>
                <a:spcPct val="90000"/>
              </a:lnSpc>
            </a:pPr>
            <a:r>
              <a:rPr lang="en-US" sz="2200" b="1" smtClean="0">
                <a:effectLst>
                  <a:outerShdw blurRad="38100" dist="38100" dir="2700000" algn="tl">
                    <a:srgbClr val="C0C0C0"/>
                  </a:outerShdw>
                </a:effectLst>
              </a:rPr>
              <a:t>Use “recode” facility in SPSS </a:t>
            </a:r>
          </a:p>
          <a:p>
            <a:pPr lvl="1" eaLnBrk="1" hangingPunct="1">
              <a:lnSpc>
                <a:spcPct val="90000"/>
              </a:lnSpc>
            </a:pPr>
            <a:endParaRPr lang="en-US" sz="2200" b="1" smtClean="0">
              <a:effectLst>
                <a:outerShdw blurRad="38100" dist="38100" dir="2700000" algn="tl">
                  <a:srgbClr val="C0C0C0"/>
                </a:outerShdw>
              </a:effectLst>
            </a:endParaRPr>
          </a:p>
          <a:p>
            <a:pPr eaLnBrk="1" hangingPunct="1">
              <a:lnSpc>
                <a:spcPct val="90000"/>
              </a:lnSpc>
            </a:pPr>
            <a:r>
              <a:rPr lang="en-US" sz="2600" b="1" smtClean="0">
                <a:effectLst>
                  <a:outerShdw blurRad="38100" dist="38100" dir="2700000" algn="tl">
                    <a:srgbClr val="C0C0C0"/>
                  </a:outerShdw>
                </a:effectLst>
              </a:rPr>
              <a:t>Remember, you can always </a:t>
            </a:r>
            <a:r>
              <a:rPr lang="en-US" sz="2600" b="1" smtClean="0">
                <a:solidFill>
                  <a:srgbClr val="6600CC"/>
                </a:solidFill>
                <a:effectLst>
                  <a:outerShdw blurRad="38100" dist="38100" dir="2700000" algn="tl">
                    <a:srgbClr val="C0C0C0"/>
                  </a:outerShdw>
                </a:effectLst>
              </a:rPr>
              <a:t>“aggregate”</a:t>
            </a:r>
            <a:r>
              <a:rPr lang="en-US" sz="2600" b="1" smtClean="0">
                <a:effectLst>
                  <a:outerShdw blurRad="38100" dist="38100" dir="2700000" algn="tl">
                    <a:srgbClr val="C0C0C0"/>
                  </a:outerShdw>
                </a:effectLst>
              </a:rPr>
              <a:t> data</a:t>
            </a:r>
          </a:p>
          <a:p>
            <a:pPr eaLnBrk="1" hangingPunct="1">
              <a:lnSpc>
                <a:spcPct val="90000"/>
              </a:lnSpc>
            </a:pPr>
            <a:endParaRPr lang="en-US" sz="2600" b="1" smtClean="0">
              <a:effectLst>
                <a:outerShdw blurRad="38100" dist="38100" dir="2700000" algn="tl">
                  <a:srgbClr val="C0C0C0"/>
                </a:outerShdw>
              </a:effectLst>
            </a:endParaRPr>
          </a:p>
          <a:p>
            <a:pPr lvl="1" eaLnBrk="1" hangingPunct="1">
              <a:lnSpc>
                <a:spcPct val="90000"/>
              </a:lnSpc>
            </a:pPr>
            <a:r>
              <a:rPr lang="en-US" sz="2200" b="1" smtClean="0">
                <a:effectLst>
                  <a:outerShdw blurRad="38100" dist="38100" dir="2700000" algn="tl">
                    <a:srgbClr val="C0C0C0"/>
                  </a:outerShdw>
                </a:effectLst>
              </a:rPr>
              <a:t>Cannot </a:t>
            </a:r>
            <a:r>
              <a:rPr lang="en-US" sz="2200" b="1" smtClean="0">
                <a:solidFill>
                  <a:srgbClr val="6600CC"/>
                </a:solidFill>
                <a:effectLst>
                  <a:outerShdw blurRad="38100" dist="38100" dir="2700000" algn="tl">
                    <a:srgbClr val="C0C0C0"/>
                  </a:outerShdw>
                </a:effectLst>
              </a:rPr>
              <a:t>“disaggregate”</a:t>
            </a:r>
            <a:r>
              <a:rPr lang="en-US" sz="2200" b="1" smtClean="0">
                <a:effectLst>
                  <a:outerShdw blurRad="38100" dist="38100" dir="2700000" algn="tl">
                    <a:srgbClr val="C0C0C0"/>
                  </a:outerShdw>
                </a:effectLst>
              </a:rPr>
              <a:t> data</a:t>
            </a:r>
          </a:p>
          <a:p>
            <a:pPr lvl="1" eaLnBrk="1" hangingPunct="1">
              <a:lnSpc>
                <a:spcPct val="90000"/>
              </a:lnSpc>
              <a:buFont typeface="Wingdings" charset="2"/>
              <a:buNone/>
            </a:pPr>
            <a:endParaRPr lang="en-US" sz="2000" b="1"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6"/>
          <p:cNvSpPr>
            <a:spLocks noGrp="1"/>
          </p:cNvSpPr>
          <p:nvPr>
            <p:ph type="sldNum" sz="quarter" idx="12"/>
          </p:nvPr>
        </p:nvSpPr>
        <p:spPr>
          <a:noFill/>
        </p:spPr>
        <p:txBody>
          <a:bodyPr/>
          <a:lstStyle/>
          <a:p>
            <a:fld id="{663DBB07-439E-44C0-B18F-B4712B6B6BED}" type="slidenum">
              <a:rPr lang="en-US"/>
              <a:pPr/>
              <a:t>28</a:t>
            </a:fld>
            <a:endParaRPr lang="en-US"/>
          </a:p>
        </p:txBody>
      </p:sp>
      <p:sp>
        <p:nvSpPr>
          <p:cNvPr id="75778" name="Rectangle 2"/>
          <p:cNvSpPr>
            <a:spLocks noGrp="1" noChangeArrowheads="1"/>
          </p:cNvSpPr>
          <p:nvPr>
            <p:ph type="title"/>
          </p:nvPr>
        </p:nvSpPr>
        <p:spPr/>
        <p:txBody>
          <a:bodyPr/>
          <a:lstStyle/>
          <a:p>
            <a:pPr eaLnBrk="1" hangingPunct="1">
              <a:defRPr/>
            </a:pPr>
            <a:r>
              <a:rPr lang="en-US" sz="2800" b="1">
                <a:effectLst>
                  <a:outerShdw blurRad="38100" dist="38100" dir="2700000" algn="tl">
                    <a:srgbClr val="DDDDDD"/>
                  </a:outerShdw>
                </a:effectLst>
                <a:ea typeface="+mj-ea"/>
                <a:cs typeface="+mj-cs"/>
              </a:rPr>
              <a:t>Using a developed coding scheme</a:t>
            </a:r>
            <a:r>
              <a:rPr lang="en-US" sz="3200" b="1">
                <a:effectLst>
                  <a:outerShdw blurRad="38100" dist="38100" dir="2700000" algn="tl">
                    <a:srgbClr val="DDDDDD"/>
                  </a:outerShdw>
                </a:effectLst>
                <a:ea typeface="+mj-ea"/>
                <a:cs typeface="+mj-cs"/>
              </a:rPr>
              <a:t>, </a:t>
            </a:r>
            <a:r>
              <a:rPr lang="en-US" sz="1800" b="1" i="1">
                <a:solidFill>
                  <a:srgbClr val="6600CC"/>
                </a:solidFill>
                <a:effectLst>
                  <a:outerShdw blurRad="38100" dist="38100" dir="2700000" algn="tl">
                    <a:srgbClr val="DDDDDD"/>
                  </a:outerShdw>
                </a:effectLst>
                <a:ea typeface="+mj-ea"/>
                <a:cs typeface="+mj-cs"/>
              </a:rPr>
              <a:t>example, p.4</a:t>
            </a:r>
          </a:p>
        </p:txBody>
      </p:sp>
      <p:sp>
        <p:nvSpPr>
          <p:cNvPr id="75779" name="Rectangle 3"/>
          <p:cNvSpPr>
            <a:spLocks noGrp="1" noChangeArrowheads="1"/>
          </p:cNvSpPr>
          <p:nvPr>
            <p:ph type="body" sz="half" idx="1"/>
          </p:nvPr>
        </p:nvSpPr>
        <p:spPr>
          <a:xfrm>
            <a:off x="566738" y="1752600"/>
            <a:ext cx="4233862" cy="4267200"/>
          </a:xfrm>
        </p:spPr>
        <p:txBody>
          <a:bodyPr/>
          <a:lstStyle/>
          <a:p>
            <a:pPr eaLnBrk="1" hangingPunct="1">
              <a:lnSpc>
                <a:spcPct val="80000"/>
              </a:lnSpc>
            </a:pPr>
            <a:r>
              <a:rPr lang="en-US" sz="2000" b="1" smtClean="0">
                <a:effectLst>
                  <a:outerShdw blurRad="38100" dist="38100" dir="2700000" algn="tl">
                    <a:srgbClr val="C0C0C0"/>
                  </a:outerShdw>
                </a:effectLst>
              </a:rPr>
              <a:t>What is your occupation?</a:t>
            </a:r>
            <a:r>
              <a:rPr lang="en-US" sz="2000" b="1" smtClean="0">
                <a:solidFill>
                  <a:srgbClr val="6600CC"/>
                </a:solidFill>
                <a:effectLst>
                  <a:outerShdw blurRad="38100" dist="38100" dir="2700000" algn="tl">
                    <a:srgbClr val="C0C0C0"/>
                  </a:outerShdw>
                </a:effectLst>
              </a:rPr>
              <a:t>  </a:t>
            </a:r>
          </a:p>
          <a:p>
            <a:pPr lvl="1" eaLnBrk="1" hangingPunct="1">
              <a:lnSpc>
                <a:spcPct val="80000"/>
              </a:lnSpc>
            </a:pPr>
            <a:endParaRPr lang="en-US" sz="1800" b="1" smtClean="0">
              <a:solidFill>
                <a:srgbClr val="6600CC"/>
              </a:solidFill>
              <a:effectLst>
                <a:outerShdw blurRad="38100" dist="38100" dir="2700000" algn="tl">
                  <a:srgbClr val="C0C0C0"/>
                </a:outerShdw>
              </a:effectLst>
            </a:endParaRPr>
          </a:p>
          <a:p>
            <a:pPr lvl="1" eaLnBrk="1" hangingPunct="1">
              <a:lnSpc>
                <a:spcPct val="80000"/>
              </a:lnSpc>
            </a:pPr>
            <a:r>
              <a:rPr lang="en-US" sz="1800" b="1" smtClean="0">
                <a:solidFill>
                  <a:srgbClr val="6600CC"/>
                </a:solidFill>
                <a:effectLst>
                  <a:outerShdw blurRad="38100" dist="38100" dir="2700000" algn="tl">
                    <a:srgbClr val="C0C0C0"/>
                  </a:outerShdw>
                </a:effectLst>
              </a:rPr>
              <a:t>Verbatim responses</a:t>
            </a:r>
          </a:p>
          <a:p>
            <a:pPr eaLnBrk="1" hangingPunct="1">
              <a:lnSpc>
                <a:spcPct val="80000"/>
              </a:lnSpc>
              <a:buFont typeface="Wingdings" charset="2"/>
              <a:buNone/>
            </a:pPr>
            <a:endParaRPr lang="en-US" sz="2000" b="1" smtClean="0">
              <a:solidFill>
                <a:srgbClr val="6600CC"/>
              </a:solidFill>
              <a:effectLst>
                <a:outerShdw blurRad="38100" dist="38100" dir="2700000" algn="tl">
                  <a:srgbClr val="C0C0C0"/>
                </a:outerShdw>
              </a:effectLst>
            </a:endParaRPr>
          </a:p>
          <a:p>
            <a:pPr eaLnBrk="1" hangingPunct="1">
              <a:lnSpc>
                <a:spcPct val="80000"/>
              </a:lnSpc>
            </a:pPr>
            <a:r>
              <a:rPr lang="en-US" sz="2000" b="1" smtClean="0">
                <a:solidFill>
                  <a:srgbClr val="6600CC"/>
                </a:solidFill>
                <a:effectLst>
                  <a:outerShdw blurRad="38100" dist="38100" dir="2700000" algn="tl">
                    <a:srgbClr val="C0C0C0"/>
                  </a:outerShdw>
                </a:effectLst>
              </a:rPr>
              <a:t>R1:</a:t>
            </a:r>
            <a:r>
              <a:rPr lang="en-US" sz="2000" b="1" smtClean="0">
                <a:effectLst>
                  <a:outerShdw blurRad="38100" dist="38100" dir="2700000" algn="tl">
                    <a:srgbClr val="C0C0C0"/>
                  </a:outerShdw>
                </a:effectLst>
              </a:rPr>
              <a:t> “nurse”</a:t>
            </a:r>
          </a:p>
          <a:p>
            <a:pPr eaLnBrk="1" hangingPunct="1">
              <a:lnSpc>
                <a:spcPct val="80000"/>
              </a:lnSpc>
            </a:pPr>
            <a:r>
              <a:rPr lang="en-US" sz="2000" b="1" smtClean="0">
                <a:solidFill>
                  <a:srgbClr val="6600CC"/>
                </a:solidFill>
                <a:effectLst>
                  <a:outerShdw blurRad="38100" dist="38100" dir="2700000" algn="tl">
                    <a:srgbClr val="C0C0C0"/>
                  </a:outerShdw>
                </a:effectLst>
              </a:rPr>
              <a:t>R2:</a:t>
            </a:r>
            <a:r>
              <a:rPr lang="en-US" sz="2000" b="1" smtClean="0">
                <a:effectLst>
                  <a:outerShdw blurRad="38100" dist="38100" dir="2700000" algn="tl">
                    <a:srgbClr val="C0C0C0"/>
                  </a:outerShdw>
                </a:effectLst>
              </a:rPr>
              <a:t> “sell shoes”</a:t>
            </a:r>
          </a:p>
          <a:p>
            <a:pPr eaLnBrk="1" hangingPunct="1">
              <a:lnSpc>
                <a:spcPct val="80000"/>
              </a:lnSpc>
            </a:pPr>
            <a:r>
              <a:rPr lang="en-US" sz="2000" b="1" smtClean="0">
                <a:solidFill>
                  <a:srgbClr val="6600CC"/>
                </a:solidFill>
                <a:effectLst>
                  <a:outerShdw blurRad="38100" dist="38100" dir="2700000" algn="tl">
                    <a:srgbClr val="C0C0C0"/>
                  </a:outerShdw>
                </a:effectLst>
              </a:rPr>
              <a:t>R3:</a:t>
            </a:r>
            <a:r>
              <a:rPr lang="en-US" sz="2000" b="1" smtClean="0">
                <a:effectLst>
                  <a:outerShdw blurRad="38100" dist="38100" dir="2700000" algn="tl">
                    <a:srgbClr val="C0C0C0"/>
                  </a:outerShdw>
                </a:effectLst>
              </a:rPr>
              <a:t> “build cars”</a:t>
            </a:r>
          </a:p>
          <a:p>
            <a:pPr eaLnBrk="1" hangingPunct="1">
              <a:lnSpc>
                <a:spcPct val="80000"/>
              </a:lnSpc>
            </a:pPr>
            <a:r>
              <a:rPr lang="en-US" sz="2000" b="1" smtClean="0">
                <a:solidFill>
                  <a:srgbClr val="6600CC"/>
                </a:solidFill>
                <a:effectLst>
                  <a:outerShdw blurRad="38100" dist="38100" dir="2700000" algn="tl">
                    <a:srgbClr val="C0C0C0"/>
                  </a:outerShdw>
                </a:effectLst>
              </a:rPr>
              <a:t>R4:</a:t>
            </a:r>
            <a:r>
              <a:rPr lang="en-US" sz="2000" b="1" smtClean="0">
                <a:effectLst>
                  <a:outerShdw blurRad="38100" dist="38100" dir="2700000" algn="tl">
                    <a:srgbClr val="C0C0C0"/>
                  </a:outerShdw>
                </a:effectLst>
              </a:rPr>
              <a:t> “manager at Wendy’s”</a:t>
            </a:r>
          </a:p>
          <a:p>
            <a:pPr eaLnBrk="1" hangingPunct="1">
              <a:lnSpc>
                <a:spcPct val="80000"/>
              </a:lnSpc>
            </a:pPr>
            <a:r>
              <a:rPr lang="en-US" sz="2000" b="1" smtClean="0">
                <a:solidFill>
                  <a:srgbClr val="6600CC"/>
                </a:solidFill>
                <a:effectLst>
                  <a:outerShdw blurRad="38100" dist="38100" dir="2700000" algn="tl">
                    <a:srgbClr val="C0C0C0"/>
                  </a:outerShdw>
                </a:effectLst>
              </a:rPr>
              <a:t>R5:</a:t>
            </a:r>
            <a:r>
              <a:rPr lang="en-US" sz="2000" b="1" smtClean="0">
                <a:effectLst>
                  <a:outerShdw blurRad="38100" dist="38100" dir="2700000" algn="tl">
                    <a:srgbClr val="C0C0C0"/>
                  </a:outerShdw>
                </a:effectLst>
              </a:rPr>
              <a:t> “physician”</a:t>
            </a:r>
          </a:p>
          <a:p>
            <a:pPr eaLnBrk="1" hangingPunct="1">
              <a:lnSpc>
                <a:spcPct val="80000"/>
              </a:lnSpc>
            </a:pPr>
            <a:r>
              <a:rPr lang="en-US" sz="2000" b="1" smtClean="0">
                <a:solidFill>
                  <a:srgbClr val="6600CC"/>
                </a:solidFill>
                <a:effectLst>
                  <a:outerShdw blurRad="38100" dist="38100" dir="2700000" algn="tl">
                    <a:srgbClr val="C0C0C0"/>
                  </a:outerShdw>
                </a:effectLst>
              </a:rPr>
              <a:t>R6:</a:t>
            </a:r>
            <a:r>
              <a:rPr lang="en-US" sz="2000" b="1" smtClean="0">
                <a:effectLst>
                  <a:outerShdw blurRad="38100" dist="38100" dir="2700000" algn="tl">
                    <a:srgbClr val="C0C0C0"/>
                  </a:outerShdw>
                </a:effectLst>
              </a:rPr>
              <a:t> “computer programmer”</a:t>
            </a:r>
          </a:p>
          <a:p>
            <a:pPr eaLnBrk="1" hangingPunct="1">
              <a:lnSpc>
                <a:spcPct val="80000"/>
              </a:lnSpc>
            </a:pPr>
            <a:r>
              <a:rPr lang="en-US" sz="2000" b="1" smtClean="0">
                <a:solidFill>
                  <a:srgbClr val="6600CC"/>
                </a:solidFill>
                <a:effectLst>
                  <a:outerShdw blurRad="38100" dist="38100" dir="2700000" algn="tl">
                    <a:srgbClr val="C0C0C0"/>
                  </a:outerShdw>
                </a:effectLst>
              </a:rPr>
              <a:t>R7:</a:t>
            </a:r>
            <a:r>
              <a:rPr lang="en-US" sz="2000" b="1" smtClean="0">
                <a:effectLst>
                  <a:outerShdw blurRad="38100" dist="38100" dir="2700000" algn="tl">
                    <a:srgbClr val="C0C0C0"/>
                  </a:outerShdw>
                </a:effectLst>
              </a:rPr>
              <a:t> “retired” </a:t>
            </a:r>
          </a:p>
          <a:p>
            <a:pPr eaLnBrk="1" hangingPunct="1">
              <a:lnSpc>
                <a:spcPct val="80000"/>
              </a:lnSpc>
            </a:pPr>
            <a:r>
              <a:rPr lang="en-US" sz="2000" b="1" smtClean="0">
                <a:solidFill>
                  <a:srgbClr val="6600CC"/>
                </a:solidFill>
                <a:effectLst>
                  <a:outerShdw blurRad="38100" dist="38100" dir="2700000" algn="tl">
                    <a:srgbClr val="C0C0C0"/>
                  </a:outerShdw>
                </a:effectLst>
              </a:rPr>
              <a:t>R8:</a:t>
            </a:r>
            <a:r>
              <a:rPr lang="en-US" sz="2000" b="1" smtClean="0">
                <a:effectLst>
                  <a:outerShdw blurRad="38100" dist="38100" dir="2700000" algn="tl">
                    <a:srgbClr val="C0C0C0"/>
                  </a:outerShdw>
                </a:effectLst>
              </a:rPr>
              <a:t> “soldier”</a:t>
            </a:r>
          </a:p>
          <a:p>
            <a:pPr lvl="1" eaLnBrk="1" hangingPunct="1">
              <a:lnSpc>
                <a:spcPct val="80000"/>
              </a:lnSpc>
              <a:buFont typeface="Wingdings" charset="2"/>
              <a:buNone/>
            </a:pPr>
            <a:endParaRPr lang="en-US" sz="1800" b="1" smtClean="0"/>
          </a:p>
        </p:txBody>
      </p:sp>
      <p:graphicFrame>
        <p:nvGraphicFramePr>
          <p:cNvPr id="75844" name="Group 68"/>
          <p:cNvGraphicFramePr>
            <a:graphicFrameLocks noGrp="1"/>
          </p:cNvGraphicFramePr>
          <p:nvPr>
            <p:ph sz="half" idx="2"/>
          </p:nvPr>
        </p:nvGraphicFramePr>
        <p:xfrm>
          <a:off x="5181600" y="2514600"/>
          <a:ext cx="3386138" cy="2933700"/>
        </p:xfrm>
        <a:graphic>
          <a:graphicData uri="http://schemas.openxmlformats.org/drawingml/2006/table">
            <a:tbl>
              <a:tblPr/>
              <a:tblGrid>
                <a:gridCol w="1789113"/>
                <a:gridCol w="1597025"/>
              </a:tblGrid>
              <a:tr h="3524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FFFFFF"/>
                            </a:outerShdw>
                          </a:effectLst>
                          <a:latin typeface="Arial" charset="0"/>
                        </a:rPr>
                        <a:t>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tx1"/>
                          </a:solidFill>
                          <a:effectLst>
                            <a:outerShdw blurRad="38100" dist="38100" dir="2700000" algn="tl">
                              <a:srgbClr val="FFFFFF"/>
                            </a:outerShdw>
                          </a:effectLst>
                          <a:latin typeface="Arial" charset="0"/>
                        </a:rPr>
                        <a:t>Sector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r h="2984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professional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health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16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sales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commercial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semi-skilled labor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commercial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managerial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commercial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3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professional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health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professional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information tech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retired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retired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military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0" i="0" u="none" strike="noStrike" cap="none" normalizeH="0" baseline="0">
                          <a:ln>
                            <a:noFill/>
                          </a:ln>
                          <a:solidFill>
                            <a:schemeClr val="tx1"/>
                          </a:solidFill>
                          <a:effectLst/>
                          <a:latin typeface="Arial" charset="0"/>
                        </a:rPr>
                        <a:t>military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p:cNvSpPr>
            <a:spLocks noGrp="1"/>
          </p:cNvSpPr>
          <p:nvPr>
            <p:ph type="sldNum" sz="quarter" idx="12"/>
          </p:nvPr>
        </p:nvSpPr>
        <p:spPr>
          <a:noFill/>
        </p:spPr>
        <p:txBody>
          <a:bodyPr/>
          <a:lstStyle/>
          <a:p>
            <a:fld id="{49A93856-4380-4002-9B5A-3AEAF6B9DE6F}" type="slidenum">
              <a:rPr lang="en-US"/>
              <a:pPr/>
              <a:t>29</a:t>
            </a:fld>
            <a:endParaRPr lang="en-US"/>
          </a:p>
        </p:txBody>
      </p:sp>
      <p:sp>
        <p:nvSpPr>
          <p:cNvPr id="64514" name="Rectangle 2"/>
          <p:cNvSpPr>
            <a:spLocks noGrp="1" noChangeArrowheads="1"/>
          </p:cNvSpPr>
          <p:nvPr>
            <p:ph type="title"/>
          </p:nvPr>
        </p:nvSpPr>
        <p:spPr/>
        <p:txBody>
          <a:bodyPr/>
          <a:lstStyle/>
          <a:p>
            <a:pPr eaLnBrk="1" hangingPunct="1"/>
            <a:r>
              <a:rPr lang="en-US" sz="2600" b="1" smtClean="0">
                <a:effectLst>
                  <a:outerShdw blurRad="38100" dist="38100" dir="2700000" algn="tl">
                    <a:srgbClr val="C0C0C0"/>
                  </a:outerShdw>
                </a:effectLst>
              </a:rPr>
              <a:t>Generating codes from data collected,</a:t>
            </a:r>
            <a:r>
              <a:rPr lang="en-US" sz="3600" b="1" smtClean="0">
                <a:effectLst>
                  <a:outerShdw blurRad="38100" dist="38100" dir="2700000" algn="tl">
                    <a:srgbClr val="C0C0C0"/>
                  </a:outerShdw>
                </a:effectLst>
              </a:rPr>
              <a:t> </a:t>
            </a:r>
            <a:r>
              <a:rPr lang="en-US" sz="1800" b="1" i="1" smtClean="0">
                <a:solidFill>
                  <a:srgbClr val="6600CC"/>
                </a:solidFill>
                <a:effectLst>
                  <a:outerShdw blurRad="38100" dist="38100" dir="2700000" algn="tl">
                    <a:srgbClr val="C0C0C0"/>
                  </a:outerShdw>
                </a:effectLst>
              </a:rPr>
              <a:t>example</a:t>
            </a:r>
            <a:endParaRPr lang="en-US" sz="1800" b="1" smtClean="0">
              <a:effectLst>
                <a:outerShdw blurRad="38100" dist="38100" dir="2700000" algn="tl">
                  <a:srgbClr val="C0C0C0"/>
                </a:outerShdw>
              </a:effectLst>
            </a:endParaRPr>
          </a:p>
        </p:txBody>
      </p:sp>
      <p:sp>
        <p:nvSpPr>
          <p:cNvPr id="64515" name="Rectangle 3"/>
          <p:cNvSpPr>
            <a:spLocks noGrp="1" noChangeArrowheads="1"/>
          </p:cNvSpPr>
          <p:nvPr>
            <p:ph type="body" sz="half" idx="1"/>
          </p:nvPr>
        </p:nvSpPr>
        <p:spPr>
          <a:xfrm>
            <a:off x="566738" y="1752600"/>
            <a:ext cx="7967662" cy="457200"/>
          </a:xfrm>
        </p:spPr>
        <p:txBody>
          <a:bodyPr/>
          <a:lstStyle/>
          <a:p>
            <a:pPr eaLnBrk="1" hangingPunct="1">
              <a:buFont typeface="Wingdings" charset="2"/>
              <a:buNone/>
            </a:pPr>
            <a:r>
              <a:rPr lang="en-US" sz="1800" b="1" smtClean="0">
                <a:effectLst>
                  <a:outerShdw blurRad="38100" dist="38100" dir="2700000" algn="tl">
                    <a:srgbClr val="C0C0C0"/>
                  </a:outerShdw>
                </a:effectLst>
              </a:rPr>
              <a:t>Student responses to “biggest problem facing college today”</a:t>
            </a:r>
          </a:p>
          <a:p>
            <a:pPr eaLnBrk="1" hangingPunct="1"/>
            <a:endParaRPr lang="en-US" sz="1800" b="1" smtClean="0">
              <a:effectLst>
                <a:outerShdw blurRad="38100" dist="38100" dir="2700000" algn="tl">
                  <a:srgbClr val="C0C0C0"/>
                </a:outerShdw>
              </a:effectLst>
            </a:endParaRPr>
          </a:p>
        </p:txBody>
      </p:sp>
      <p:graphicFrame>
        <p:nvGraphicFramePr>
          <p:cNvPr id="64738" name="Group 226"/>
          <p:cNvGraphicFramePr>
            <a:graphicFrameLocks noGrp="1"/>
          </p:cNvGraphicFramePr>
          <p:nvPr>
            <p:ph sz="half" idx="2"/>
          </p:nvPr>
        </p:nvGraphicFramePr>
        <p:xfrm>
          <a:off x="533400" y="2286000"/>
          <a:ext cx="8032750" cy="3733800"/>
        </p:xfrm>
        <a:graphic>
          <a:graphicData uri="http://schemas.openxmlformats.org/drawingml/2006/table">
            <a:tbl>
              <a:tblPr/>
              <a:tblGrid>
                <a:gridCol w="3048000"/>
                <a:gridCol w="2492375"/>
                <a:gridCol w="2492375"/>
              </a:tblGrid>
              <a:tr h="311150">
                <a:tc gridSpan="3">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smtClean="0">
                          <a:ln>
                            <a:noFill/>
                          </a:ln>
                          <a:solidFill>
                            <a:srgbClr val="6600CC"/>
                          </a:solidFill>
                          <a:effectLst>
                            <a:outerShdw blurRad="38100" dist="38100" dir="2700000" algn="tl">
                              <a:srgbClr val="C0C0C0"/>
                            </a:outerShdw>
                          </a:effectLst>
                          <a:latin typeface="Arial" charset="0"/>
                          <a:ea typeface="ＭＳ Ｐゴシック" charset="-128"/>
                        </a:rPr>
                        <a:t>Responses can be coded as “academic” or “non-academic”</a:t>
                      </a:r>
                    </a:p>
                  </a:txBody>
                  <a:tcPr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accent2"/>
                          </a:solidFill>
                          <a:effectLst>
                            <a:outerShdw blurRad="38100" dist="38100" dir="2700000" algn="tl">
                              <a:srgbClr val="C0C0C0"/>
                            </a:outerShdw>
                          </a:effectLst>
                          <a:latin typeface="Arial" charset="0"/>
                          <a:ea typeface="ＭＳ Ｐゴシック" charset="-128"/>
                        </a:rPr>
                        <a:t>Academic</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accent2"/>
                          </a:solidFill>
                          <a:effectLst>
                            <a:outerShdw blurRad="38100" dist="38100" dir="2700000" algn="tl">
                              <a:srgbClr val="C0C0C0"/>
                            </a:outerShdw>
                          </a:effectLst>
                          <a:latin typeface="Arial" charset="0"/>
                          <a:ea typeface="ＭＳ Ｐゴシック" charset="-128"/>
                        </a:rPr>
                        <a:t>Non-academic</a:t>
                      </a:r>
                    </a:p>
                  </a:txBody>
                  <a:tcPr horzOverflow="overflow">
                    <a:lnL>
                      <a:noFill/>
                    </a:lnL>
                    <a:lnR>
                      <a:noFill/>
                    </a:lnR>
                    <a:lnT>
                      <a:noFill/>
                    </a:lnT>
                    <a:lnB>
                      <a:noFill/>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Tuition is too high</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endParaRP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solidFill>
                      <a:srgbClr val="6600CC"/>
                    </a:solid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Not enough parking spaces</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Faculty don’t know what they’re doing</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endParaRPr>
                    </a:p>
                  </a:txBody>
                  <a:tcPr horzOverflow="overflow">
                    <a:lnL>
                      <a:noFill/>
                    </a:lnL>
                    <a:lnR>
                      <a:noFill/>
                    </a:lnR>
                    <a:lnT>
                      <a:noFill/>
                    </a:lnT>
                    <a:lnB>
                      <a:noFill/>
                    </a:lnB>
                    <a:lnTlToBr>
                      <a:noFill/>
                    </a:lnTlToBr>
                    <a:lnBlToTr>
                      <a:noFill/>
                    </a:lnBlToTr>
                    <a:solidFill>
                      <a:srgbClr val="6600CC"/>
                    </a:solid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Advisors are never available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Not enough classes offered</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endParaRPr>
                    </a:p>
                  </a:txBody>
                  <a:tcPr horzOverflow="overflow">
                    <a:lnL>
                      <a:noFill/>
                    </a:lnL>
                    <a:lnR>
                      <a:noFill/>
                    </a:lnR>
                    <a:lnT>
                      <a:noFill/>
                    </a:lnT>
                    <a:lnB>
                      <a:noFill/>
                    </a:lnB>
                    <a:lnTlToBr>
                      <a:noFill/>
                    </a:lnTlToBr>
                    <a:lnBlToTr>
                      <a:noFill/>
                    </a:lnBlToTr>
                    <a:solidFill>
                      <a:srgbClr val="6600CC"/>
                    </a:solid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Cockroaches in the dorms</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Too many requirements</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FFFFFF"/>
                          </a:outerShdw>
                        </a:effectLst>
                        <a:latin typeface="Arial" charset="0"/>
                        <a:ea typeface="ＭＳ Ｐゴシック" charset="-128"/>
                      </a:endParaRPr>
                    </a:p>
                  </a:txBody>
                  <a:tcPr horzOverflow="overflow">
                    <a:lnL>
                      <a:noFill/>
                    </a:lnL>
                    <a:lnR>
                      <a:noFill/>
                    </a:lnR>
                    <a:lnT>
                      <a:noFill/>
                    </a:lnT>
                    <a:lnB>
                      <a:noFill/>
                    </a:lnB>
                    <a:lnTlToBr>
                      <a:noFill/>
                    </a:lnTlToBr>
                    <a:lnBlToTr>
                      <a:noFill/>
                    </a:lnBlToTr>
                    <a:solidFill>
                      <a:srgbClr val="6600CC"/>
                    </a:solid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Cafeteria food is infected</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Books cost too much</a:t>
                      </a: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endParaRPr>
                    </a:p>
                  </a:txBody>
                  <a:tcPr horzOverflow="overflow">
                    <a:lnL>
                      <a:noFill/>
                    </a:lnL>
                    <a:lnR>
                      <a:noFill/>
                    </a:lnR>
                    <a:lnT>
                      <a:noFill/>
                    </a:lnT>
                    <a:lnB>
                      <a:noFill/>
                    </a:lnB>
                    <a:lnTlToBr>
                      <a:noFill/>
                    </a:lnTlToBr>
                    <a:lnBlToTr>
                      <a:noFill/>
                    </a:lnBlToTr>
                    <a:solidFill>
                      <a:srgbClr val="6600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bg1"/>
                          </a:solidFill>
                          <a:effectLst>
                            <a:outerShdw blurRad="38100" dist="38100" dir="2700000" algn="tl">
                              <a:srgbClr val="00000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solidFill>
                      <a:srgbClr val="6600CC"/>
                    </a:solid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Not enough financial aid</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smtClean="0">
                          <a:ln>
                            <a:noFill/>
                          </a:ln>
                          <a:solidFill>
                            <a:schemeClr val="tx1"/>
                          </a:solidFill>
                          <a:effectLst>
                            <a:outerShdw blurRad="38100" dist="38100" dir="2700000" algn="tl">
                              <a:srgbClr val="C0C0C0"/>
                            </a:outerShdw>
                          </a:effectLst>
                          <a:latin typeface="Arial" charset="0"/>
                          <a:ea typeface="ＭＳ Ｐゴシック" charset="-128"/>
                        </a:rPr>
                        <a:t>x</a:t>
                      </a:r>
                    </a:p>
                  </a:txBody>
                  <a:tcPr horzOverflow="overflow">
                    <a:lnL>
                      <a:noFill/>
                    </a:lnL>
                    <a:lnR>
                      <a:noFill/>
                    </a:lnR>
                    <a:lnT>
                      <a:noFill/>
                    </a:lnT>
                    <a:lnB>
                      <a:noFill/>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3B37EFE6-9A6A-4AEC-8E2D-A1DB18779718}" type="slidenum">
              <a:rPr lang="en-US"/>
              <a:pPr/>
              <a:t>3</a:t>
            </a:fld>
            <a:endParaRPr lang="en-US"/>
          </a:p>
        </p:txBody>
      </p:sp>
      <p:sp>
        <p:nvSpPr>
          <p:cNvPr id="30722"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a:t>
            </a:r>
          </a:p>
        </p:txBody>
      </p:sp>
      <p:sp>
        <p:nvSpPr>
          <p:cNvPr id="30723" name="Rectangle 3"/>
          <p:cNvSpPr>
            <a:spLocks noGrp="1" noChangeArrowheads="1"/>
          </p:cNvSpPr>
          <p:nvPr>
            <p:ph type="body" idx="1"/>
          </p:nvPr>
        </p:nvSpPr>
        <p:spPr/>
        <p:txBody>
          <a:bodyPr/>
          <a:lstStyle/>
          <a:p>
            <a:pPr eaLnBrk="1" hangingPunct="1"/>
            <a:r>
              <a:rPr lang="en-US" sz="2400" b="1" smtClean="0">
                <a:effectLst>
                  <a:outerShdw blurRad="38100" dist="38100" dir="2700000" algn="tl">
                    <a:srgbClr val="C0C0C0"/>
                  </a:outerShdw>
                </a:effectLst>
              </a:rPr>
              <a:t>Choose appropriate question form: two options</a:t>
            </a:r>
          </a:p>
          <a:p>
            <a:pPr eaLnBrk="1" hangingPunct="1">
              <a:buFont typeface="Wingdings" charset="2"/>
              <a:buNone/>
            </a:pPr>
            <a:endParaRPr lang="en-US" sz="2600" smtClean="0"/>
          </a:p>
          <a:p>
            <a:pPr lvl="1" eaLnBrk="1" hangingPunct="1"/>
            <a:r>
              <a:rPr lang="en-US" sz="2200" b="1" smtClean="0">
                <a:solidFill>
                  <a:schemeClr val="accent2"/>
                </a:solidFill>
                <a:effectLst>
                  <a:outerShdw blurRad="38100" dist="38100" dir="2700000" algn="tl">
                    <a:srgbClr val="C0C0C0"/>
                  </a:outerShdw>
                </a:effectLst>
              </a:rPr>
              <a:t>Open-ended</a:t>
            </a:r>
            <a:r>
              <a:rPr lang="en-US" sz="2200" smtClean="0"/>
              <a:t>--R is asked to provide own answer to question </a:t>
            </a:r>
          </a:p>
          <a:p>
            <a:pPr eaLnBrk="1" hangingPunct="1"/>
            <a:endParaRPr lang="en-US" sz="2600" smtClean="0"/>
          </a:p>
          <a:p>
            <a:pPr lvl="1" eaLnBrk="1" hangingPunct="1"/>
            <a:r>
              <a:rPr lang="en-US" sz="2200" b="1" smtClean="0">
                <a:solidFill>
                  <a:schemeClr val="accent2"/>
                </a:solidFill>
                <a:effectLst>
                  <a:outerShdw blurRad="38100" dist="38100" dir="2700000" algn="tl">
                    <a:srgbClr val="C0C0C0"/>
                  </a:outerShdw>
                </a:effectLst>
              </a:rPr>
              <a:t>Closed-ended</a:t>
            </a:r>
            <a:r>
              <a:rPr lang="en-US" sz="2200" smtClean="0"/>
              <a:t>--R is asked to select an answer from among a list provided by researcher</a:t>
            </a:r>
          </a:p>
          <a:p>
            <a:pPr lvl="2" eaLnBrk="1" hangingPunct="1">
              <a:buFont typeface="Wingdings" charset="2"/>
              <a:buNone/>
            </a:pPr>
            <a:endParaRPr lang="en-US" smtClean="0"/>
          </a:p>
          <a:p>
            <a:pPr lvl="2" eaLnBrk="1" hangingPunct="1"/>
            <a:r>
              <a:rPr lang="en-US" sz="2000" smtClean="0"/>
              <a:t>Closed-ended questions require the categories of answers to be exhaustive and mutually exclusive</a:t>
            </a:r>
            <a:r>
              <a:rPr lang="en-US" smtClean="0"/>
              <a:t> </a:t>
            </a:r>
            <a:endParaRPr lang="en-US" sz="21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p:spPr>
        <p:txBody>
          <a:bodyPr/>
          <a:lstStyle/>
          <a:p>
            <a:fld id="{8FDB1703-69B1-469C-A509-93F089FA7AA2}" type="slidenum">
              <a:rPr lang="en-US"/>
              <a:pPr/>
              <a:t>30</a:t>
            </a:fld>
            <a:endParaRPr lang="en-US"/>
          </a:p>
        </p:txBody>
      </p:sp>
      <p:sp>
        <p:nvSpPr>
          <p:cNvPr id="66562" name="Rectangle 2"/>
          <p:cNvSpPr>
            <a:spLocks noGrp="1" noChangeArrowheads="1"/>
          </p:cNvSpPr>
          <p:nvPr>
            <p:ph type="title"/>
          </p:nvPr>
        </p:nvSpPr>
        <p:spPr/>
        <p:txBody>
          <a:bodyPr/>
          <a:lstStyle/>
          <a:p>
            <a:pPr eaLnBrk="1" hangingPunct="1">
              <a:defRPr/>
            </a:pPr>
            <a:r>
              <a:rPr lang="en-US" b="1">
                <a:effectLst>
                  <a:outerShdw blurRad="38100" dist="38100" dir="2700000" algn="tl">
                    <a:srgbClr val="DDDDDD"/>
                  </a:outerShdw>
                </a:effectLst>
                <a:ea typeface="+mj-ea"/>
                <a:cs typeface="+mj-cs"/>
              </a:rPr>
              <a:t>Codebook construction</a:t>
            </a:r>
          </a:p>
        </p:txBody>
      </p:sp>
      <p:sp>
        <p:nvSpPr>
          <p:cNvPr id="66563" name="Rectangle 3"/>
          <p:cNvSpPr>
            <a:spLocks noGrp="1" noChangeArrowheads="1"/>
          </p:cNvSpPr>
          <p:nvPr>
            <p:ph type="body" idx="1"/>
          </p:nvPr>
        </p:nvSpPr>
        <p:spPr/>
        <p:txBody>
          <a:bodyPr/>
          <a:lstStyle/>
          <a:p>
            <a:pPr eaLnBrk="1" hangingPunct="1">
              <a:lnSpc>
                <a:spcPct val="80000"/>
              </a:lnSpc>
            </a:pPr>
            <a:r>
              <a:rPr lang="en-US" sz="1900" b="1" smtClean="0">
                <a:effectLst>
                  <a:outerShdw blurRad="38100" dist="38100" dir="2700000" algn="tl">
                    <a:srgbClr val="C0C0C0"/>
                  </a:outerShdw>
                </a:effectLst>
              </a:rPr>
              <a:t>End product of the coding process is the conversion of data items into numerical codes</a:t>
            </a:r>
          </a:p>
          <a:p>
            <a:pPr eaLnBrk="1" hangingPunct="1">
              <a:lnSpc>
                <a:spcPct val="80000"/>
              </a:lnSpc>
            </a:pPr>
            <a:endParaRPr lang="en-US" sz="1900" b="1" smtClean="0">
              <a:effectLst>
                <a:outerShdw blurRad="38100" dist="38100" dir="2700000" algn="tl">
                  <a:srgbClr val="C0C0C0"/>
                </a:outerShdw>
              </a:effectLst>
            </a:endParaRPr>
          </a:p>
          <a:p>
            <a:pPr eaLnBrk="1" hangingPunct="1">
              <a:lnSpc>
                <a:spcPct val="80000"/>
              </a:lnSpc>
            </a:pPr>
            <a:r>
              <a:rPr lang="en-US" sz="1900" b="1" smtClean="0">
                <a:effectLst>
                  <a:outerShdw blurRad="38100" dist="38100" dir="2700000" algn="tl">
                    <a:srgbClr val="C0C0C0"/>
                  </a:outerShdw>
                </a:effectLst>
              </a:rPr>
              <a:t>These codes represent attributes composing variables which.... </a:t>
            </a:r>
          </a:p>
          <a:p>
            <a:pPr eaLnBrk="1" hangingPunct="1">
              <a:lnSpc>
                <a:spcPct val="80000"/>
              </a:lnSpc>
              <a:buFont typeface="Wingdings" charset="2"/>
              <a:buNone/>
            </a:pPr>
            <a:endParaRPr lang="en-US" sz="1900" b="1" smtClean="0">
              <a:effectLst>
                <a:outerShdw blurRad="38100" dist="38100" dir="2700000" algn="tl">
                  <a:srgbClr val="C0C0C0"/>
                </a:outerShdw>
              </a:effectLst>
            </a:endParaRPr>
          </a:p>
          <a:p>
            <a:pPr eaLnBrk="1" hangingPunct="1">
              <a:lnSpc>
                <a:spcPct val="80000"/>
              </a:lnSpc>
            </a:pPr>
            <a:r>
              <a:rPr lang="en-US" sz="1900" b="1" smtClean="0">
                <a:effectLst>
                  <a:outerShdw blurRad="38100" dist="38100" dir="2700000" algn="tl">
                    <a:srgbClr val="C0C0C0"/>
                  </a:outerShdw>
                </a:effectLst>
              </a:rPr>
              <a:t>Are assigned locations within a data file</a:t>
            </a:r>
          </a:p>
          <a:p>
            <a:pPr lvl="1" eaLnBrk="1" hangingPunct="1">
              <a:lnSpc>
                <a:spcPct val="80000"/>
              </a:lnSpc>
            </a:pPr>
            <a:endParaRPr lang="en-US" sz="1900" b="1" smtClean="0">
              <a:effectLst>
                <a:outerShdw blurRad="38100" dist="38100" dir="2700000" algn="tl">
                  <a:srgbClr val="C0C0C0"/>
                </a:outerShdw>
              </a:effectLst>
            </a:endParaRPr>
          </a:p>
          <a:p>
            <a:pPr lvl="1" eaLnBrk="1" hangingPunct="1">
              <a:lnSpc>
                <a:spcPct val="80000"/>
              </a:lnSpc>
            </a:pPr>
            <a:r>
              <a:rPr lang="en-US" sz="1600" b="1" smtClean="0">
                <a:effectLst>
                  <a:outerShdw blurRad="38100" dist="38100" dir="2700000" algn="tl">
                    <a:srgbClr val="C0C0C0"/>
                  </a:outerShdw>
                </a:effectLst>
              </a:rPr>
              <a:t>Location means the </a:t>
            </a:r>
            <a:r>
              <a:rPr lang="en-US" sz="1700" b="1" smtClean="0">
                <a:solidFill>
                  <a:schemeClr val="accent2"/>
                </a:solidFill>
                <a:effectLst>
                  <a:outerShdw blurRad="38100" dist="38100" dir="2700000" algn="tl">
                    <a:srgbClr val="C0C0C0"/>
                  </a:outerShdw>
                </a:effectLst>
              </a:rPr>
              <a:t>specific column</a:t>
            </a:r>
            <a:r>
              <a:rPr lang="en-US" sz="1700" b="1" smtClean="0">
                <a:effectLst>
                  <a:outerShdw blurRad="38100" dist="38100" dir="2700000" algn="tl">
                    <a:srgbClr val="C0C0C0"/>
                  </a:outerShdw>
                </a:effectLst>
              </a:rPr>
              <a:t> of the data file where, for example, the responses for “gender” would occur</a:t>
            </a:r>
          </a:p>
          <a:p>
            <a:pPr lvl="1" eaLnBrk="1" hangingPunct="1">
              <a:lnSpc>
                <a:spcPct val="80000"/>
              </a:lnSpc>
            </a:pPr>
            <a:endParaRPr lang="en-US" sz="1700" b="1" smtClean="0">
              <a:effectLst>
                <a:outerShdw blurRad="38100" dist="38100" dir="2700000" algn="tl">
                  <a:srgbClr val="C0C0C0"/>
                </a:outerShdw>
              </a:effectLst>
            </a:endParaRPr>
          </a:p>
          <a:p>
            <a:pPr eaLnBrk="1" hangingPunct="1">
              <a:lnSpc>
                <a:spcPct val="80000"/>
              </a:lnSpc>
            </a:pPr>
            <a:r>
              <a:rPr lang="en-US" sz="1900" b="1" smtClean="0">
                <a:effectLst>
                  <a:outerShdw blurRad="38100" dist="38100" dir="2700000" algn="tl">
                    <a:srgbClr val="C0C0C0"/>
                  </a:outerShdw>
                </a:effectLst>
              </a:rPr>
              <a:t>A </a:t>
            </a:r>
            <a:r>
              <a:rPr lang="en-US" sz="1900" b="1" smtClean="0">
                <a:solidFill>
                  <a:schemeClr val="accent2"/>
                </a:solidFill>
                <a:effectLst>
                  <a:outerShdw blurRad="38100" dist="38100" dir="2700000" algn="tl">
                    <a:srgbClr val="C0C0C0"/>
                  </a:outerShdw>
                </a:effectLst>
              </a:rPr>
              <a:t>codebook</a:t>
            </a:r>
            <a:r>
              <a:rPr lang="en-US" sz="1900" b="1" smtClean="0">
                <a:effectLst>
                  <a:outerShdw blurRad="38100" dist="38100" dir="2700000" algn="tl">
                    <a:srgbClr val="C0C0C0"/>
                  </a:outerShdw>
                </a:effectLst>
              </a:rPr>
              <a:t> is a document that describes the locations and lists the assignment of codes to the attributes composing those variables</a:t>
            </a:r>
          </a:p>
          <a:p>
            <a:pPr lvl="1" eaLnBrk="1" hangingPunct="1">
              <a:lnSpc>
                <a:spcPct val="80000"/>
              </a:lnSpc>
            </a:pPr>
            <a:endParaRPr lang="en-US" sz="1600" b="1" smtClean="0">
              <a:effectLst>
                <a:outerShdw blurRad="38100" dist="38100" dir="2700000" algn="tl">
                  <a:srgbClr val="C0C0C0"/>
                </a:outerShdw>
              </a:effectLst>
            </a:endParaRPr>
          </a:p>
          <a:p>
            <a:pPr lvl="1" eaLnBrk="1" hangingPunct="1">
              <a:lnSpc>
                <a:spcPct val="80000"/>
              </a:lnSpc>
            </a:pPr>
            <a:r>
              <a:rPr lang="en-US" sz="1600" b="1" smtClean="0">
                <a:effectLst>
                  <a:outerShdw blurRad="38100" dist="38100" dir="2700000" algn="tl">
                    <a:srgbClr val="C0C0C0"/>
                  </a:outerShdw>
                </a:effectLst>
              </a:rPr>
              <a:t>	It is the </a:t>
            </a:r>
            <a:r>
              <a:rPr lang="en-US" sz="2000" b="1" smtClean="0">
                <a:solidFill>
                  <a:schemeClr val="accent2"/>
                </a:solidFill>
                <a:effectLst>
                  <a:outerShdw blurRad="38100" dist="38100" dir="2700000" algn="tl">
                    <a:srgbClr val="C0C0C0"/>
                  </a:outerShdw>
                </a:effectLst>
              </a:rPr>
              <a:t>fundamental</a:t>
            </a:r>
            <a:r>
              <a:rPr lang="en-US" sz="1600" b="1" smtClean="0">
                <a:effectLst>
                  <a:outerShdw blurRad="38100" dist="38100" dir="2700000" algn="tl">
                    <a:srgbClr val="C0C0C0"/>
                  </a:outerShdw>
                </a:effectLst>
              </a:rPr>
              <a:t> document of the research process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73A0B3F7-C307-4D24-A67C-1B43BEA8587F}" type="slidenum">
              <a:rPr lang="en-US"/>
              <a:pPr/>
              <a:t>31</a:t>
            </a:fld>
            <a:endParaRPr lang="en-US"/>
          </a:p>
        </p:txBody>
      </p:sp>
      <p:sp>
        <p:nvSpPr>
          <p:cNvPr id="67586"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Codebook serves two functions</a:t>
            </a:r>
          </a:p>
        </p:txBody>
      </p:sp>
      <p:sp>
        <p:nvSpPr>
          <p:cNvPr id="67587" name="Rectangle 3"/>
          <p:cNvSpPr>
            <a:spLocks noGrp="1" noChangeArrowheads="1"/>
          </p:cNvSpPr>
          <p:nvPr>
            <p:ph type="body" idx="1"/>
          </p:nvPr>
        </p:nvSpPr>
        <p:spPr/>
        <p:txBody>
          <a:bodyPr/>
          <a:lstStyle/>
          <a:p>
            <a:pPr eaLnBrk="1" hangingPunct="1">
              <a:defRPr/>
            </a:pPr>
            <a:endParaRPr lang="en-US">
              <a:ea typeface="+mn-ea"/>
              <a:cs typeface="+mn-cs"/>
            </a:endParaRPr>
          </a:p>
          <a:p>
            <a:pPr eaLnBrk="1" hangingPunct="1">
              <a:defRPr/>
            </a:pPr>
            <a:r>
              <a:rPr lang="en-US" b="1">
                <a:effectLst>
                  <a:outerShdw blurRad="38100" dist="38100" dir="2700000" algn="tl">
                    <a:srgbClr val="DDDDDD"/>
                  </a:outerShdw>
                </a:effectLst>
                <a:ea typeface="+mn-ea"/>
                <a:cs typeface="+mn-cs"/>
              </a:rPr>
              <a:t>Primary guide for the coding process</a:t>
            </a:r>
          </a:p>
          <a:p>
            <a:pPr eaLnBrk="1" hangingPunct="1">
              <a:defRPr/>
            </a:pPr>
            <a:endParaRPr lang="en-US" b="1">
              <a:effectLst>
                <a:outerShdw blurRad="38100" dist="38100" dir="2700000" algn="tl">
                  <a:srgbClr val="DDDDDD"/>
                </a:outerShdw>
              </a:effectLst>
              <a:ea typeface="+mn-ea"/>
              <a:cs typeface="+mn-cs"/>
            </a:endParaRPr>
          </a:p>
          <a:p>
            <a:pPr eaLnBrk="1" hangingPunct="1">
              <a:defRPr/>
            </a:pPr>
            <a:r>
              <a:rPr lang="en-US" b="1">
                <a:effectLst>
                  <a:outerShdw blurRad="38100" dist="38100" dir="2700000" algn="tl">
                    <a:srgbClr val="DDDDDD"/>
                  </a:outerShdw>
                </a:effectLst>
                <a:ea typeface="+mn-ea"/>
                <a:cs typeface="+mn-cs"/>
              </a:rPr>
              <a:t>Guide to locating variables in the data file during analysis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p:spPr>
        <p:txBody>
          <a:bodyPr/>
          <a:lstStyle/>
          <a:p>
            <a:fld id="{C6BB9354-1259-4366-93ED-E771949FE3EC}" type="slidenum">
              <a:rPr lang="en-US"/>
              <a:pPr/>
              <a:t>32</a:t>
            </a:fld>
            <a:endParaRPr lang="en-US"/>
          </a:p>
        </p:txBody>
      </p:sp>
      <p:sp>
        <p:nvSpPr>
          <p:cNvPr id="68639" name="Rectangle 31"/>
          <p:cNvSpPr>
            <a:spLocks noGrp="1" noChangeArrowheads="1"/>
          </p:cNvSpPr>
          <p:nvPr>
            <p:ph type="title"/>
          </p:nvPr>
        </p:nvSpPr>
        <p:spPr/>
        <p:txBody>
          <a:bodyPr/>
          <a:lstStyle/>
          <a:p>
            <a:pPr eaLnBrk="1" hangingPunct="1">
              <a:defRPr/>
            </a:pPr>
            <a:r>
              <a:rPr lang="en-US" sz="1800" b="1">
                <a:effectLst>
                  <a:outerShdw blurRad="38100" dist="38100" dir="2700000" algn="tl">
                    <a:srgbClr val="DDDDDD"/>
                  </a:outerShdw>
                </a:effectLst>
                <a:ea typeface="+mj-ea"/>
                <a:cs typeface="+mj-cs"/>
              </a:rPr>
              <a:t>Example of Coding Instructions</a:t>
            </a:r>
            <a:br>
              <a:rPr lang="en-US" sz="1800" b="1">
                <a:effectLst>
                  <a:outerShdw blurRad="38100" dist="38100" dir="2700000" algn="tl">
                    <a:srgbClr val="DDDDDD"/>
                  </a:outerShdw>
                </a:effectLst>
                <a:ea typeface="+mj-ea"/>
                <a:cs typeface="+mj-cs"/>
              </a:rPr>
            </a:br>
            <a:r>
              <a:rPr lang="en-US" sz="1400" b="1">
                <a:solidFill>
                  <a:srgbClr val="6600CC"/>
                </a:solidFill>
                <a:effectLst>
                  <a:outerShdw blurRad="38100" dist="38100" dir="2700000" algn="tl">
                    <a:srgbClr val="DDDDDD"/>
                  </a:outerShdw>
                </a:effectLst>
                <a:ea typeface="+mj-ea"/>
                <a:cs typeface="+mj-cs"/>
              </a:rPr>
              <a:t>Public Attitudes: Crime, Drugs &amp; Public Services</a:t>
            </a:r>
            <a:br>
              <a:rPr lang="en-US" sz="1400" b="1">
                <a:solidFill>
                  <a:srgbClr val="6600CC"/>
                </a:solidFill>
                <a:effectLst>
                  <a:outerShdw blurRad="38100" dist="38100" dir="2700000" algn="tl">
                    <a:srgbClr val="DDDDDD"/>
                  </a:outerShdw>
                </a:effectLst>
                <a:ea typeface="+mj-ea"/>
                <a:cs typeface="+mj-cs"/>
              </a:rPr>
            </a:br>
            <a:r>
              <a:rPr lang="en-US" sz="1400" b="1">
                <a:solidFill>
                  <a:srgbClr val="6600CC"/>
                </a:solidFill>
                <a:effectLst>
                  <a:outerShdw blurRad="38100" dist="38100" dir="2700000" algn="tl">
                    <a:srgbClr val="DDDDDD"/>
                  </a:outerShdw>
                </a:effectLst>
                <a:ea typeface="+mj-ea"/>
                <a:cs typeface="+mj-cs"/>
              </a:rPr>
              <a:t>Enterprise Community/Wilmington/Statewide Survey</a:t>
            </a:r>
          </a:p>
        </p:txBody>
      </p:sp>
      <p:graphicFrame>
        <p:nvGraphicFramePr>
          <p:cNvPr id="68739" name="Group 131"/>
          <p:cNvGraphicFramePr>
            <a:graphicFrameLocks noGrp="1"/>
          </p:cNvGraphicFramePr>
          <p:nvPr>
            <p:ph idx="1"/>
          </p:nvPr>
        </p:nvGraphicFramePr>
        <p:xfrm>
          <a:off x="566738" y="1752600"/>
          <a:ext cx="8001000" cy="4370388"/>
        </p:xfrm>
        <a:graphic>
          <a:graphicData uri="http://schemas.openxmlformats.org/drawingml/2006/table">
            <a:tbl>
              <a:tblPr/>
              <a:tblGrid>
                <a:gridCol w="4000500"/>
                <a:gridCol w="4000500"/>
              </a:tblGrid>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accent2"/>
                          </a:solidFill>
                          <a:effectLst>
                            <a:outerShdw blurRad="38100" dist="38100" dir="2700000" algn="tl">
                              <a:srgbClr val="DDDDDD"/>
                            </a:outerShdw>
                          </a:effectLst>
                          <a:latin typeface="Arial" charset="0"/>
                        </a:rPr>
                        <a:t>Variable Name (column location)</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400" b="1" i="0" u="none" strike="noStrike" cap="none" normalizeH="0" baseline="0">
                          <a:ln>
                            <a:noFill/>
                          </a:ln>
                          <a:solidFill>
                            <a:schemeClr val="accent2"/>
                          </a:solidFill>
                          <a:effectLst>
                            <a:outerShdw blurRad="38100" dist="38100" dir="2700000" algn="tl">
                              <a:srgbClr val="DDDDDD"/>
                            </a:outerShdw>
                          </a:effectLst>
                          <a:latin typeface="Arial" charset="0"/>
                        </a:rPr>
                        <a:t>Value label</a:t>
                      </a:r>
                    </a:p>
                  </a:txBody>
                  <a:tcPr anchor="ctr" horzOverflow="overflow">
                    <a:lnL>
                      <a:noFill/>
                    </a:lnL>
                    <a:lnR cap="flat">
                      <a:noFill/>
                    </a:lnR>
                    <a:lnT cap="fla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1.  ID# (1-3)</a:t>
                      </a:r>
                    </a:p>
                  </a:txBody>
                  <a:tcPr anchor="ctr" horzOverflow="overflow">
                    <a:lnL cap="flat">
                      <a:noFill/>
                    </a:lnL>
                    <a:lnR>
                      <a:noFill/>
                    </a:lnR>
                    <a:lnT>
                      <a:noFill/>
                    </a:lnT>
                    <a:lnB>
                      <a:noFill/>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Continuous (001 through n)</a:t>
                      </a:r>
                    </a:p>
                  </a:txBody>
                  <a:tcPr anchor="ctr" horzOverflow="overflow">
                    <a:lnL>
                      <a:noFill/>
                    </a:lnL>
                    <a:lnR cap="flat">
                      <a:noFill/>
                    </a:lnR>
                    <a:lnT>
                      <a:noFill/>
                    </a:lnT>
                    <a:lnB>
                      <a:noFill/>
                    </a:lnB>
                    <a:lnTlToBr>
                      <a:noFill/>
                    </a:lnTlToBr>
                    <a:lnBlToTr>
                      <a:noFill/>
                    </a:lnBlToTr>
                    <a:solidFill>
                      <a:srgbClr val="6600CC"/>
                    </a:solid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2.  Area (4)</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1= Westside, 2= West Center, 3= Delaware Avenue</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4= Southwest, 5= Eastside, 6= Northeast</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7= Northwest, 8= New Castle, 9= Kent, 10= Sussex </a:t>
                      </a:r>
                    </a:p>
                  </a:txBody>
                  <a:tcPr anchor="ctr" horzOverflow="overflow">
                    <a:lnL>
                      <a:noFill/>
                    </a:lnL>
                    <a:lnR cap="flat">
                      <a:noFill/>
                    </a:lnR>
                    <a:ln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3.  Defendant in criminal case (5)</a:t>
                      </a:r>
                    </a:p>
                  </a:txBody>
                  <a:tcPr anchor="ctr" horzOverflow="overflow">
                    <a:lnL cap="flat">
                      <a:noFill/>
                    </a:lnL>
                    <a:lnR>
                      <a:noFill/>
                    </a:lnR>
                    <a:lnT>
                      <a:noFill/>
                    </a:lnT>
                    <a:lnB>
                      <a:noFill/>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1=Yes,   2=No,   7=Ref/DK,   8=NA</a:t>
                      </a:r>
                    </a:p>
                  </a:txBody>
                  <a:tcPr anchor="ctr" horzOverflow="overflow">
                    <a:lnL>
                      <a:noFill/>
                    </a:lnL>
                    <a:lnR cap="flat">
                      <a:noFill/>
                    </a:lnR>
                    <a:lnT>
                      <a:noFill/>
                    </a:lnT>
                    <a:lnB>
                      <a:noFill/>
                    </a:lnB>
                    <a:lnTlToBr>
                      <a:noFill/>
                    </a:lnTlToBr>
                    <a:lnBlToTr>
                      <a:noFill/>
                    </a:lnBlToTr>
                    <a:solidFill>
                      <a:srgbClr val="6600CC"/>
                    </a:solid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4.  Witness in a criminal case (6)</a:t>
                      </a: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1=Yes,   2=No,   7=Ref/DK,   8=NA</a:t>
                      </a:r>
                    </a:p>
                  </a:txBody>
                  <a:tcPr anchor="ctr" horzOverflow="overflow">
                    <a:lnL>
                      <a:noFill/>
                    </a:lnL>
                    <a:lnR cap="flat">
                      <a:noFill/>
                    </a:lnR>
                    <a:ln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5.  Report crime to police (7)</a:t>
                      </a:r>
                    </a:p>
                  </a:txBody>
                  <a:tcPr anchor="ctr" horzOverflow="overflow">
                    <a:lnL cap="flat">
                      <a:noFill/>
                    </a:lnL>
                    <a:lnR>
                      <a:noFill/>
                    </a:lnR>
                    <a:lnT>
                      <a:noFill/>
                    </a:lnT>
                    <a:lnB>
                      <a:noFill/>
                    </a:lnB>
                    <a:lnTlToBr>
                      <a:noFill/>
                    </a:lnTlToBr>
                    <a:lnBlToTr>
                      <a:noFill/>
                    </a:lnBlToTr>
                    <a:solidFill>
                      <a:srgbClr val="6600CC"/>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bg1"/>
                          </a:solidFill>
                          <a:effectLst>
                            <a:outerShdw blurRad="38100" dist="38100" dir="2700000" algn="tl">
                              <a:srgbClr val="000000"/>
                            </a:outerShdw>
                          </a:effectLst>
                          <a:latin typeface="Arial" charset="0"/>
                        </a:rPr>
                        <a:t>1=Yes,   2=No,   7=Ref/DK,   8=NA</a:t>
                      </a:r>
                    </a:p>
                  </a:txBody>
                  <a:tcPr anchor="ctr" horzOverflow="overflow">
                    <a:lnL>
                      <a:noFill/>
                    </a:lnL>
                    <a:lnR cap="flat">
                      <a:noFill/>
                    </a:lnR>
                    <a:lnT>
                      <a:noFill/>
                    </a:lnT>
                    <a:lnB>
                      <a:noFill/>
                    </a:lnB>
                    <a:lnTlToBr>
                      <a:noFill/>
                    </a:lnTlToBr>
                    <a:lnBlToTr>
                      <a:noFill/>
                    </a:lnBlToTr>
                    <a:solidFill>
                      <a:srgbClr val="6600CC"/>
                    </a:solid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6.  Victim of crime (8)</a:t>
                      </a: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200" b="1" i="0" u="none" strike="noStrike" cap="none" normalizeH="0" baseline="0">
                          <a:ln>
                            <a:noFill/>
                          </a:ln>
                          <a:solidFill>
                            <a:schemeClr val="tx1"/>
                          </a:solidFill>
                          <a:effectLst>
                            <a:outerShdw blurRad="38100" dist="38100" dir="2700000" algn="tl">
                              <a:srgbClr val="DDDDDD"/>
                            </a:outerShdw>
                          </a:effectLst>
                          <a:latin typeface="Arial" charset="0"/>
                        </a:rPr>
                        <a:t>1=Yes,   2=No,   7=Ref/DK,   8=NA</a:t>
                      </a: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a:noFill/>
        </p:spPr>
        <p:txBody>
          <a:bodyPr/>
          <a:lstStyle/>
          <a:p>
            <a:fld id="{EE164D1A-3B5C-4358-9E53-9A12BED015D3}" type="slidenum">
              <a:rPr lang="en-US"/>
              <a:pPr/>
              <a:t>33</a:t>
            </a:fld>
            <a:endParaRPr lang="en-US"/>
          </a:p>
        </p:txBody>
      </p:sp>
      <p:sp>
        <p:nvSpPr>
          <p:cNvPr id="70658"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Data Cleaning...a fundamental activity</a:t>
            </a:r>
          </a:p>
        </p:txBody>
      </p:sp>
      <p:sp>
        <p:nvSpPr>
          <p:cNvPr id="70659" name="Rectangle 3"/>
          <p:cNvSpPr>
            <a:spLocks noGrp="1" noChangeArrowheads="1"/>
          </p:cNvSpPr>
          <p:nvPr>
            <p:ph type="body" idx="1"/>
          </p:nvPr>
        </p:nvSpPr>
        <p:spPr/>
        <p:txBody>
          <a:bodyPr/>
          <a:lstStyle/>
          <a:p>
            <a:pPr eaLnBrk="1" hangingPunct="1">
              <a:lnSpc>
                <a:spcPct val="80000"/>
              </a:lnSpc>
            </a:pPr>
            <a:r>
              <a:rPr lang="en-US" sz="1900" b="1" smtClean="0">
                <a:effectLst>
                  <a:outerShdw blurRad="38100" dist="38100" dir="2700000" algn="tl">
                    <a:srgbClr val="C0C0C0"/>
                  </a:outerShdw>
                </a:effectLst>
              </a:rPr>
              <a:t>The process of detecting and correcting coding errors</a:t>
            </a:r>
          </a:p>
          <a:p>
            <a:pPr eaLnBrk="1" hangingPunct="1">
              <a:lnSpc>
                <a:spcPct val="80000"/>
              </a:lnSpc>
            </a:pPr>
            <a:endParaRPr lang="en-US" sz="1800" b="1" smtClean="0">
              <a:effectLst>
                <a:outerShdw blurRad="38100" dist="38100" dir="2700000" algn="tl">
                  <a:srgbClr val="C0C0C0"/>
                </a:outerShdw>
              </a:effectLst>
            </a:endParaRPr>
          </a:p>
          <a:p>
            <a:pPr eaLnBrk="1" hangingPunct="1">
              <a:lnSpc>
                <a:spcPct val="80000"/>
              </a:lnSpc>
            </a:pPr>
            <a:r>
              <a:rPr lang="en-US" sz="1900" b="1" smtClean="0">
                <a:effectLst>
                  <a:outerShdw blurRad="38100" dist="38100" dir="2700000" algn="tl">
                    <a:srgbClr val="C0C0C0"/>
                  </a:outerShdw>
                </a:effectLst>
              </a:rPr>
              <a:t>Two types</a:t>
            </a:r>
            <a:r>
              <a:rPr lang="en-US" sz="2000" b="1" smtClean="0">
                <a:effectLst>
                  <a:outerShdw blurRad="38100" dist="38100" dir="2700000" algn="tl">
                    <a:srgbClr val="C0C0C0"/>
                  </a:outerShdw>
                </a:effectLst>
              </a:rPr>
              <a:t> </a:t>
            </a:r>
          </a:p>
          <a:p>
            <a:pPr eaLnBrk="1" hangingPunct="1">
              <a:lnSpc>
                <a:spcPct val="80000"/>
              </a:lnSpc>
            </a:pPr>
            <a:endParaRPr lang="en-US" sz="2000" b="1" smtClean="0">
              <a:effectLst>
                <a:outerShdw blurRad="38100" dist="38100" dir="2700000" algn="tl">
                  <a:srgbClr val="C0C0C0"/>
                </a:outerShdw>
              </a:effectLst>
            </a:endParaRPr>
          </a:p>
          <a:p>
            <a:pPr lvl="1" eaLnBrk="1" hangingPunct="1">
              <a:lnSpc>
                <a:spcPct val="80000"/>
              </a:lnSpc>
            </a:pPr>
            <a:r>
              <a:rPr lang="en-US" sz="1800" b="1" smtClean="0">
                <a:solidFill>
                  <a:schemeClr val="accent2"/>
                </a:solidFill>
                <a:effectLst>
                  <a:outerShdw blurRad="38100" dist="38100" dir="2700000" algn="tl">
                    <a:srgbClr val="C0C0C0"/>
                  </a:outerShdw>
                </a:effectLst>
              </a:rPr>
              <a:t>Possible-code cleaning</a:t>
            </a:r>
            <a:r>
              <a:rPr lang="en-US" sz="1800" b="1" smtClean="0">
                <a:effectLst>
                  <a:outerShdw blurRad="38100" dist="38100" dir="2700000" algn="tl">
                    <a:srgbClr val="C0C0C0"/>
                  </a:outerShdw>
                </a:effectLst>
              </a:rPr>
              <a:t>--for any given variable there are only a specified set of codes possible</a:t>
            </a:r>
          </a:p>
          <a:p>
            <a:pPr lvl="2" eaLnBrk="1" hangingPunct="1">
              <a:lnSpc>
                <a:spcPct val="80000"/>
              </a:lnSpc>
            </a:pPr>
            <a:endParaRPr lang="en-US" sz="1600" b="1" i="1" smtClean="0">
              <a:solidFill>
                <a:srgbClr val="6600CC"/>
              </a:solidFill>
              <a:effectLst>
                <a:outerShdw blurRad="38100" dist="38100" dir="2700000" algn="tl">
                  <a:srgbClr val="C0C0C0"/>
                </a:outerShdw>
              </a:effectLst>
            </a:endParaRPr>
          </a:p>
          <a:p>
            <a:pPr lvl="2" eaLnBrk="1" hangingPunct="1">
              <a:lnSpc>
                <a:spcPct val="80000"/>
              </a:lnSpc>
            </a:pPr>
            <a:r>
              <a:rPr lang="en-US" sz="1600" b="1" i="1" smtClean="0">
                <a:solidFill>
                  <a:srgbClr val="6600CC"/>
                </a:solidFill>
                <a:effectLst>
                  <a:outerShdw blurRad="38100" dist="38100" dir="2700000" algn="tl">
                    <a:srgbClr val="C0C0C0"/>
                  </a:outerShdw>
                </a:effectLst>
              </a:rPr>
              <a:t>Example</a:t>
            </a:r>
            <a:r>
              <a:rPr lang="en-US" sz="1600" b="1" smtClean="0">
                <a:effectLst>
                  <a:outerShdw blurRad="38100" dist="38100" dir="2700000" algn="tl">
                    <a:srgbClr val="C0C0C0"/>
                  </a:outerShdw>
                </a:effectLst>
              </a:rPr>
              <a:t>, gender--computer program would "beep" when an erroneous code is entered and refuse the code</a:t>
            </a:r>
          </a:p>
          <a:p>
            <a:pPr lvl="2" eaLnBrk="1" hangingPunct="1">
              <a:lnSpc>
                <a:spcPct val="80000"/>
              </a:lnSpc>
            </a:pPr>
            <a:endParaRPr lang="en-US" sz="1600" b="1" smtClean="0">
              <a:effectLst>
                <a:outerShdw blurRad="38100" dist="38100" dir="2700000" algn="tl">
                  <a:srgbClr val="C0C0C0"/>
                </a:outerShdw>
              </a:effectLst>
            </a:endParaRPr>
          </a:p>
          <a:p>
            <a:pPr lvl="2" eaLnBrk="1" hangingPunct="1">
              <a:lnSpc>
                <a:spcPct val="80000"/>
              </a:lnSpc>
            </a:pPr>
            <a:r>
              <a:rPr lang="en-US" sz="1600" b="1" smtClean="0">
                <a:effectLst>
                  <a:outerShdw blurRad="38100" dist="38100" dir="2700000" algn="tl">
                    <a:srgbClr val="C0C0C0"/>
                  </a:outerShdw>
                </a:effectLst>
              </a:rPr>
              <a:t>Family Court experience with gender codes </a:t>
            </a:r>
          </a:p>
          <a:p>
            <a:pPr eaLnBrk="1" hangingPunct="1">
              <a:lnSpc>
                <a:spcPct val="80000"/>
              </a:lnSpc>
            </a:pPr>
            <a:endParaRPr lang="en-US" sz="2000" b="1" smtClean="0">
              <a:effectLst>
                <a:outerShdw blurRad="38100" dist="38100" dir="2700000" algn="tl">
                  <a:srgbClr val="C0C0C0"/>
                </a:outerShdw>
              </a:effectLst>
            </a:endParaRPr>
          </a:p>
          <a:p>
            <a:pPr lvl="1" eaLnBrk="1" hangingPunct="1">
              <a:lnSpc>
                <a:spcPct val="80000"/>
              </a:lnSpc>
            </a:pPr>
            <a:r>
              <a:rPr lang="en-US" sz="1800" b="1" smtClean="0">
                <a:solidFill>
                  <a:schemeClr val="accent2"/>
                </a:solidFill>
                <a:effectLst>
                  <a:outerShdw blurRad="38100" dist="38100" dir="2700000" algn="tl">
                    <a:srgbClr val="C0C0C0"/>
                  </a:outerShdw>
                </a:effectLst>
              </a:rPr>
              <a:t>Contingency Cleaning</a:t>
            </a:r>
            <a:r>
              <a:rPr lang="en-US" sz="1800" b="1" smtClean="0">
                <a:effectLst>
                  <a:outerShdw blurRad="38100" dist="38100" dir="2700000" algn="tl">
                    <a:srgbClr val="C0C0C0"/>
                  </a:outerShdw>
                </a:effectLst>
              </a:rPr>
              <a:t>--process of checking only those cases that should have data on a particular variable </a:t>
            </a:r>
            <a:r>
              <a:rPr lang="en-US" sz="1800" b="1" smtClean="0">
                <a:solidFill>
                  <a:srgbClr val="6600CC"/>
                </a:solidFill>
                <a:effectLst>
                  <a:outerShdw blurRad="38100" dist="38100" dir="2700000" algn="tl">
                    <a:srgbClr val="C0C0C0"/>
                  </a:outerShdw>
                </a:effectLst>
              </a:rPr>
              <a:t>do</a:t>
            </a:r>
            <a:r>
              <a:rPr lang="en-US" sz="1800" b="1" smtClean="0">
                <a:effectLst>
                  <a:outerShdw blurRad="38100" dist="38100" dir="2700000" algn="tl">
                    <a:srgbClr val="C0C0C0"/>
                  </a:outerShdw>
                </a:effectLst>
              </a:rPr>
              <a:t> </a:t>
            </a:r>
            <a:r>
              <a:rPr lang="en-US" sz="1800" b="1" smtClean="0">
                <a:solidFill>
                  <a:srgbClr val="6600CC"/>
                </a:solidFill>
                <a:effectLst>
                  <a:outerShdw blurRad="38100" dist="38100" dir="2700000" algn="tl">
                    <a:srgbClr val="C0C0C0"/>
                  </a:outerShdw>
                </a:effectLst>
              </a:rPr>
              <a:t>in fact have such data</a:t>
            </a:r>
            <a:endParaRPr lang="en-US" sz="2000" smtClean="0">
              <a:solidFill>
                <a:srgbClr val="6600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6F2C1C0A-EB6F-4E07-A457-2C6E61327856}" type="slidenum">
              <a:rPr lang="en-US"/>
              <a:pPr/>
              <a:t>4</a:t>
            </a:fld>
            <a:endParaRPr lang="en-US"/>
          </a:p>
        </p:txBody>
      </p:sp>
      <p:sp>
        <p:nvSpPr>
          <p:cNvPr id="3277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 </a:t>
            </a:r>
            <a:r>
              <a:rPr lang="en-US" sz="2400" b="1">
                <a:effectLst>
                  <a:outerShdw blurRad="38100" dist="38100" dir="2700000" algn="tl">
                    <a:srgbClr val="DDDDDD"/>
                  </a:outerShdw>
                </a:effectLst>
                <a:ea typeface="+mj-ea"/>
                <a:cs typeface="+mj-cs"/>
              </a:rPr>
              <a:t>p.2</a:t>
            </a:r>
          </a:p>
        </p:txBody>
      </p:sp>
      <p:sp>
        <p:nvSpPr>
          <p:cNvPr id="32771" name="Rectangle 3"/>
          <p:cNvSpPr>
            <a:spLocks noGrp="1" noChangeArrowheads="1"/>
          </p:cNvSpPr>
          <p:nvPr>
            <p:ph type="body" idx="1"/>
          </p:nvPr>
        </p:nvSpPr>
        <p:spPr/>
        <p:txBody>
          <a:bodyPr/>
          <a:lstStyle/>
          <a:p>
            <a:pPr eaLnBrk="1" hangingPunct="1">
              <a:defRPr/>
            </a:pPr>
            <a:r>
              <a:rPr lang="en-US" b="1">
                <a:effectLst>
                  <a:outerShdw blurRad="38100" dist="38100" dir="2700000" algn="tl">
                    <a:srgbClr val="DDDDDD"/>
                  </a:outerShdw>
                </a:effectLst>
                <a:ea typeface="+mn-ea"/>
                <a:cs typeface="+mn-cs"/>
              </a:rPr>
              <a:t>Make items clear</a:t>
            </a:r>
          </a:p>
          <a:p>
            <a:pPr lvl="1" eaLnBrk="1" hangingPunct="1">
              <a:buFont typeface="Wingdings" charset="2"/>
              <a:buNone/>
              <a:defRPr/>
            </a:pPr>
            <a:endParaRPr lang="en-US"/>
          </a:p>
          <a:p>
            <a:pPr lvl="1" eaLnBrk="1" hangingPunct="1">
              <a:defRPr/>
            </a:pPr>
            <a:r>
              <a:rPr lang="en-US"/>
              <a:t>Babbie uses examples of "proposed peace plan"...Which peace plan? </a:t>
            </a:r>
          </a:p>
          <a:p>
            <a:pPr lvl="1" eaLnBrk="1" hangingPunct="1">
              <a:defRPr/>
            </a:pPr>
            <a:endParaRPr lang="en-US"/>
          </a:p>
          <a:p>
            <a:pPr lvl="1" eaLnBrk="1" hangingPunct="1">
              <a:defRPr/>
            </a:pPr>
            <a:r>
              <a:rPr lang="en-US"/>
              <a:t>And, employment "last week"...Monday through Friday or Sunday through Saturday as the Census Bureau defines week?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7BCC16B9-6F73-42CE-B39E-E65E22690837}" type="slidenum">
              <a:rPr lang="en-US"/>
              <a:pPr/>
              <a:t>5</a:t>
            </a:fld>
            <a:endParaRPr lang="en-US"/>
          </a:p>
        </p:txBody>
      </p:sp>
      <p:sp>
        <p:nvSpPr>
          <p:cNvPr id="33794"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 </a:t>
            </a:r>
            <a:r>
              <a:rPr lang="en-US" sz="2400" b="1">
                <a:effectLst>
                  <a:outerShdw blurRad="38100" dist="38100" dir="2700000" algn="tl">
                    <a:srgbClr val="DDDDDD"/>
                  </a:outerShdw>
                </a:effectLst>
                <a:ea typeface="+mj-ea"/>
                <a:cs typeface="+mj-cs"/>
              </a:rPr>
              <a:t>p.3</a:t>
            </a:r>
          </a:p>
        </p:txBody>
      </p:sp>
      <p:sp>
        <p:nvSpPr>
          <p:cNvPr id="33795" name="Rectangle 3"/>
          <p:cNvSpPr>
            <a:spLocks noGrp="1" noChangeArrowheads="1"/>
          </p:cNvSpPr>
          <p:nvPr>
            <p:ph type="body" idx="1"/>
          </p:nvPr>
        </p:nvSpPr>
        <p:spPr/>
        <p:txBody>
          <a:bodyPr/>
          <a:lstStyle/>
          <a:p>
            <a:pPr eaLnBrk="1" hangingPunct="1"/>
            <a:r>
              <a:rPr lang="en-US" b="1" smtClean="0">
                <a:effectLst>
                  <a:outerShdw blurRad="38100" dist="38100" dir="2700000" algn="tl">
                    <a:srgbClr val="C0C0C0"/>
                  </a:outerShdw>
                </a:effectLst>
              </a:rPr>
              <a:t>Avoid double-barreled questions</a:t>
            </a:r>
          </a:p>
          <a:p>
            <a:pPr eaLnBrk="1" hangingPunct="1"/>
            <a:endParaRPr lang="en-US" smtClean="0"/>
          </a:p>
          <a:p>
            <a:pPr lvl="1" eaLnBrk="1" hangingPunct="1"/>
            <a:r>
              <a:rPr lang="en-US" i="1" smtClean="0">
                <a:solidFill>
                  <a:srgbClr val="6600CC"/>
                </a:solidFill>
                <a:effectLst>
                  <a:outerShdw blurRad="38100" dist="38100" dir="2700000" algn="tl">
                    <a:srgbClr val="C0C0C0"/>
                  </a:outerShdw>
                </a:effectLst>
              </a:rPr>
              <a:t>Example:</a:t>
            </a:r>
            <a:r>
              <a:rPr lang="en-US" smtClean="0"/>
              <a:t> "Did you walk to work or carry your lunch?" …..Yes or No</a:t>
            </a:r>
          </a:p>
          <a:p>
            <a:pPr lvl="1" eaLnBrk="1" hangingPunct="1"/>
            <a:endParaRPr lang="en-US" smtClean="0"/>
          </a:p>
          <a:p>
            <a:pPr lvl="1" eaLnBrk="1" hangingPunct="1"/>
            <a:r>
              <a:rPr lang="en-US" smtClean="0"/>
              <a:t>Regardless of the answer you get from the respondent, you don’t know what information you have.</a:t>
            </a:r>
          </a:p>
          <a:p>
            <a:pPr lvl="1" eaLnBrk="1" hangingPunct="1">
              <a:buFont typeface="Wingdings" charset="2"/>
              <a:buNone/>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812D99FB-89F3-4A92-B440-F42782B041E0}" type="slidenum">
              <a:rPr lang="en-US"/>
              <a:pPr/>
              <a:t>6</a:t>
            </a:fld>
            <a:endParaRPr lang="en-US"/>
          </a:p>
        </p:txBody>
      </p:sp>
      <p:sp>
        <p:nvSpPr>
          <p:cNvPr id="34818" name="Rectangle 2"/>
          <p:cNvSpPr>
            <a:spLocks noGrp="1" noChangeArrowheads="1"/>
          </p:cNvSpPr>
          <p:nvPr>
            <p:ph type="title"/>
          </p:nvPr>
        </p:nvSpPr>
        <p:spPr/>
        <p:txBody>
          <a:bodyPr/>
          <a:lstStyle/>
          <a:p>
            <a:pPr eaLnBrk="1" hangingPunct="1">
              <a:defRPr/>
            </a:pPr>
            <a:r>
              <a:rPr lang="en-US" b="1">
                <a:effectLst>
                  <a:outerShdw blurRad="38100" dist="38100" dir="2700000" algn="tl">
                    <a:srgbClr val="DDDDDD"/>
                  </a:outerShdw>
                </a:effectLst>
                <a:ea typeface="+mj-ea"/>
                <a:cs typeface="+mj-cs"/>
              </a:rPr>
              <a:t>Double-barreled to the max</a:t>
            </a:r>
          </a:p>
        </p:txBody>
      </p:sp>
      <p:sp>
        <p:nvSpPr>
          <p:cNvPr id="34819" name="Rectangle 3"/>
          <p:cNvSpPr>
            <a:spLocks noGrp="1" noChangeArrowheads="1"/>
          </p:cNvSpPr>
          <p:nvPr>
            <p:ph type="body" idx="1"/>
          </p:nvPr>
        </p:nvSpPr>
        <p:spPr/>
        <p:txBody>
          <a:bodyPr/>
          <a:lstStyle/>
          <a:p>
            <a:pPr eaLnBrk="1" hangingPunct="1"/>
            <a:r>
              <a:rPr lang="en-US" sz="2600" b="1" smtClean="0">
                <a:effectLst>
                  <a:outerShdw blurRad="38100" dist="38100" dir="2700000" algn="tl">
                    <a:srgbClr val="C0C0C0"/>
                  </a:outerShdw>
                </a:effectLst>
              </a:rPr>
              <a:t>Question on 1986 Harris poll re: American public opinion about Libya</a:t>
            </a:r>
          </a:p>
          <a:p>
            <a:pPr eaLnBrk="1" hangingPunct="1">
              <a:buFont typeface="Wingdings" charset="2"/>
              <a:buNone/>
            </a:pPr>
            <a:endParaRPr lang="en-US" sz="2600" smtClean="0"/>
          </a:p>
          <a:p>
            <a:pPr lvl="1" eaLnBrk="1" hangingPunct="1"/>
            <a:r>
              <a:rPr lang="en-US" sz="2000" b="1" smtClean="0">
                <a:solidFill>
                  <a:schemeClr val="accent2"/>
                </a:solidFill>
              </a:rPr>
              <a:t>If Libya now increases terrorist acts against the U.S. and we keep inflicting more damage on Libya, then inevitably it will all end in the U.S. going to war and finally invading that country which would be wrong</a:t>
            </a:r>
            <a:r>
              <a:rPr lang="en-US" sz="2000" b="1" smtClean="0"/>
              <a:t>.</a:t>
            </a:r>
          </a:p>
          <a:p>
            <a:pPr lvl="1" eaLnBrk="1" hangingPunct="1"/>
            <a:endParaRPr lang="en-US" sz="2200" smtClean="0"/>
          </a:p>
          <a:p>
            <a:pPr lvl="1" eaLnBrk="1" hangingPunct="1"/>
            <a:r>
              <a:rPr lang="en-US" sz="2200" smtClean="0"/>
              <a:t>Respondents were given opportunity to answer “Agree”, “Disagree” or “Not sure”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3F88EA07-32CF-4E66-B310-05B729080C67}" type="slidenum">
              <a:rPr lang="en-US"/>
              <a:pPr/>
              <a:t>7</a:t>
            </a:fld>
            <a:endParaRPr lang="en-US"/>
          </a:p>
        </p:txBody>
      </p:sp>
      <p:sp>
        <p:nvSpPr>
          <p:cNvPr id="23555" name="Rectangle 2"/>
          <p:cNvSpPr>
            <a:spLocks noGrp="1" noChangeArrowheads="1"/>
          </p:cNvSpPr>
          <p:nvPr>
            <p:ph type="title"/>
          </p:nvPr>
        </p:nvSpPr>
        <p:spPr/>
        <p:txBody>
          <a:bodyPr/>
          <a:lstStyle/>
          <a:p>
            <a:pPr eaLnBrk="1" hangingPunct="1"/>
            <a:r>
              <a:rPr lang="en-US" smtClean="0"/>
              <a:t>Double-barreled to the max, </a:t>
            </a:r>
            <a:r>
              <a:rPr lang="en-US" sz="2400" b="1" smtClean="0"/>
              <a:t>p.2</a:t>
            </a:r>
          </a:p>
        </p:txBody>
      </p:sp>
      <p:sp>
        <p:nvSpPr>
          <p:cNvPr id="35843" name="Rectangle 3"/>
          <p:cNvSpPr>
            <a:spLocks noGrp="1" noChangeArrowheads="1"/>
          </p:cNvSpPr>
          <p:nvPr>
            <p:ph type="body" idx="1"/>
          </p:nvPr>
        </p:nvSpPr>
        <p:spPr>
          <a:xfrm>
            <a:off x="566738" y="1752600"/>
            <a:ext cx="8001000" cy="4419600"/>
          </a:xfrm>
        </p:spPr>
        <p:txBody>
          <a:bodyPr/>
          <a:lstStyle/>
          <a:p>
            <a:pPr eaLnBrk="1" hangingPunct="1">
              <a:lnSpc>
                <a:spcPct val="90000"/>
              </a:lnSpc>
            </a:pPr>
            <a:r>
              <a:rPr lang="en-US" sz="2100" b="1" smtClean="0">
                <a:effectLst>
                  <a:outerShdw blurRad="38100" dist="38100" dir="2700000" algn="tl">
                    <a:srgbClr val="C0C0C0"/>
                  </a:outerShdw>
                </a:effectLst>
              </a:rPr>
              <a:t>Notice the elements contained in the complex statement</a:t>
            </a:r>
          </a:p>
          <a:p>
            <a:pPr eaLnBrk="1" hangingPunct="1">
              <a:lnSpc>
                <a:spcPct val="90000"/>
              </a:lnSpc>
            </a:pPr>
            <a:endParaRPr lang="en-US" sz="2100" smtClean="0"/>
          </a:p>
          <a:p>
            <a:pPr lvl="1" eaLnBrk="1" hangingPunct="1">
              <a:lnSpc>
                <a:spcPct val="90000"/>
              </a:lnSpc>
            </a:pPr>
            <a:r>
              <a:rPr lang="en-US" sz="2000" smtClean="0"/>
              <a:t>Will Libya increase its terrorist acts against the U.S.?</a:t>
            </a:r>
          </a:p>
          <a:p>
            <a:pPr lvl="1" eaLnBrk="1" hangingPunct="1">
              <a:lnSpc>
                <a:spcPct val="90000"/>
              </a:lnSpc>
            </a:pPr>
            <a:r>
              <a:rPr lang="en-US" sz="2000" smtClean="0"/>
              <a:t>Will the U.S. inflict more damage on Libya?</a:t>
            </a:r>
          </a:p>
          <a:p>
            <a:pPr lvl="1" eaLnBrk="1" hangingPunct="1">
              <a:lnSpc>
                <a:spcPct val="90000"/>
              </a:lnSpc>
            </a:pPr>
            <a:r>
              <a:rPr lang="en-US" sz="2000" smtClean="0"/>
              <a:t>Will the U.S. inevitably or otherwise go to war with Libya?</a:t>
            </a:r>
          </a:p>
          <a:p>
            <a:pPr lvl="1" eaLnBrk="1" hangingPunct="1">
              <a:lnSpc>
                <a:spcPct val="90000"/>
              </a:lnSpc>
            </a:pPr>
            <a:r>
              <a:rPr lang="en-US" sz="2000" smtClean="0"/>
              <a:t>Would the U.S. invade Libya?</a:t>
            </a:r>
          </a:p>
          <a:p>
            <a:pPr lvl="1" eaLnBrk="1" hangingPunct="1">
              <a:lnSpc>
                <a:spcPct val="90000"/>
              </a:lnSpc>
            </a:pPr>
            <a:r>
              <a:rPr lang="en-US" sz="2000" smtClean="0"/>
              <a:t>Would that be right or wrong?</a:t>
            </a:r>
          </a:p>
          <a:p>
            <a:pPr eaLnBrk="1" hangingPunct="1">
              <a:lnSpc>
                <a:spcPct val="90000"/>
              </a:lnSpc>
            </a:pPr>
            <a:endParaRPr lang="en-US" sz="2100" smtClean="0"/>
          </a:p>
          <a:p>
            <a:pPr eaLnBrk="1" hangingPunct="1">
              <a:lnSpc>
                <a:spcPct val="90000"/>
              </a:lnSpc>
            </a:pPr>
            <a:r>
              <a:rPr lang="en-US" sz="2100" b="1" smtClean="0">
                <a:effectLst>
                  <a:outerShdw blurRad="38100" dist="38100" dir="2700000" algn="tl">
                    <a:srgbClr val="C0C0C0"/>
                  </a:outerShdw>
                </a:effectLst>
              </a:rPr>
              <a:t>These elements offer the possibility of numerous points of view—far more than the three alternatives offered to the 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8067637-9D17-4EE4-8D54-91D42980A38F}" type="slidenum">
              <a:rPr lang="en-US"/>
              <a:pPr/>
              <a:t>8</a:t>
            </a:fld>
            <a:endParaRPr lang="en-US"/>
          </a:p>
        </p:txBody>
      </p:sp>
      <p:sp>
        <p:nvSpPr>
          <p:cNvPr id="36866"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 </a:t>
            </a:r>
            <a:r>
              <a:rPr lang="en-US" sz="2400" b="1">
                <a:effectLst>
                  <a:outerShdw blurRad="38100" dist="38100" dir="2700000" algn="tl">
                    <a:srgbClr val="DDDDDD"/>
                  </a:outerShdw>
                </a:effectLst>
                <a:ea typeface="+mj-ea"/>
                <a:cs typeface="+mj-cs"/>
              </a:rPr>
              <a:t>p.4</a:t>
            </a:r>
          </a:p>
        </p:txBody>
      </p:sp>
      <p:sp>
        <p:nvSpPr>
          <p:cNvPr id="36867" name="Rectangle 3"/>
          <p:cNvSpPr>
            <a:spLocks noGrp="1" noChangeArrowheads="1"/>
          </p:cNvSpPr>
          <p:nvPr>
            <p:ph type="body" idx="1"/>
          </p:nvPr>
        </p:nvSpPr>
        <p:spPr/>
        <p:txBody>
          <a:bodyPr/>
          <a:lstStyle/>
          <a:p>
            <a:pPr eaLnBrk="1" hangingPunct="1">
              <a:lnSpc>
                <a:spcPct val="80000"/>
              </a:lnSpc>
            </a:pPr>
            <a:r>
              <a:rPr lang="en-US" sz="2400" b="1" smtClean="0">
                <a:effectLst>
                  <a:outerShdw blurRad="38100" dist="38100" dir="2700000" algn="tl">
                    <a:srgbClr val="C0C0C0"/>
                  </a:outerShdw>
                </a:effectLst>
              </a:rPr>
              <a:t>Respondents must be </a:t>
            </a:r>
            <a:r>
              <a:rPr lang="en-US" sz="2400" b="1" smtClean="0">
                <a:solidFill>
                  <a:schemeClr val="accent2"/>
                </a:solidFill>
                <a:effectLst>
                  <a:outerShdw blurRad="38100" dist="38100" dir="2700000" algn="tl">
                    <a:srgbClr val="C0C0C0"/>
                  </a:outerShdw>
                </a:effectLst>
              </a:rPr>
              <a:t>competent</a:t>
            </a:r>
            <a:r>
              <a:rPr lang="en-US" sz="2400" b="1" smtClean="0">
                <a:effectLst>
                  <a:outerShdw blurRad="38100" dist="38100" dir="2700000" algn="tl">
                    <a:srgbClr val="C0C0C0"/>
                  </a:outerShdw>
                </a:effectLst>
              </a:rPr>
              <a:t> to answer</a:t>
            </a:r>
          </a:p>
          <a:p>
            <a:pPr eaLnBrk="1" hangingPunct="1">
              <a:lnSpc>
                <a:spcPct val="80000"/>
              </a:lnSpc>
              <a:buFont typeface="Wingdings" charset="2"/>
              <a:buNone/>
            </a:pPr>
            <a:endParaRPr lang="en-US" sz="1400" smtClean="0">
              <a:effectLst>
                <a:outerShdw blurRad="38100" dist="38100" dir="2700000" algn="tl">
                  <a:srgbClr val="C0C0C0"/>
                </a:outerShdw>
              </a:effectLst>
            </a:endParaRPr>
          </a:p>
          <a:p>
            <a:pPr lvl="1" eaLnBrk="1" hangingPunct="1">
              <a:lnSpc>
                <a:spcPct val="80000"/>
              </a:lnSpc>
            </a:pPr>
            <a:r>
              <a:rPr lang="en-US" sz="1500" smtClean="0"/>
              <a:t>Babbie uses example of asking students to indicate the percentage of fees to be used for a long list of activities, about which the respondents have little knowledge</a:t>
            </a:r>
          </a:p>
          <a:p>
            <a:pPr eaLnBrk="1" hangingPunct="1">
              <a:lnSpc>
                <a:spcPct val="80000"/>
              </a:lnSpc>
            </a:pPr>
            <a:endParaRPr lang="en-US" sz="1700" smtClean="0"/>
          </a:p>
          <a:p>
            <a:pPr eaLnBrk="1" hangingPunct="1">
              <a:lnSpc>
                <a:spcPct val="80000"/>
              </a:lnSpc>
            </a:pPr>
            <a:r>
              <a:rPr lang="en-US" sz="2400" b="1" smtClean="0">
                <a:effectLst>
                  <a:outerShdw blurRad="38100" dist="38100" dir="2700000" algn="tl">
                    <a:srgbClr val="C0C0C0"/>
                  </a:outerShdw>
                </a:effectLst>
              </a:rPr>
              <a:t>Respondents must be </a:t>
            </a:r>
            <a:r>
              <a:rPr lang="en-US" sz="2400" b="1" smtClean="0">
                <a:solidFill>
                  <a:schemeClr val="accent2"/>
                </a:solidFill>
                <a:effectLst>
                  <a:outerShdw blurRad="38100" dist="38100" dir="2700000" algn="tl">
                    <a:srgbClr val="C0C0C0"/>
                  </a:outerShdw>
                </a:effectLst>
              </a:rPr>
              <a:t>willing</a:t>
            </a:r>
            <a:r>
              <a:rPr lang="en-US" sz="2400" b="1" smtClean="0">
                <a:effectLst>
                  <a:outerShdw blurRad="38100" dist="38100" dir="2700000" algn="tl">
                    <a:srgbClr val="C0C0C0"/>
                  </a:outerShdw>
                </a:effectLst>
              </a:rPr>
              <a:t> to answer</a:t>
            </a:r>
          </a:p>
          <a:p>
            <a:pPr eaLnBrk="1" hangingPunct="1">
              <a:lnSpc>
                <a:spcPct val="80000"/>
              </a:lnSpc>
            </a:pPr>
            <a:endParaRPr lang="en-US" sz="1700" smtClean="0">
              <a:effectLst>
                <a:outerShdw blurRad="38100" dist="38100" dir="2700000" algn="tl">
                  <a:srgbClr val="C0C0C0"/>
                </a:outerShdw>
              </a:effectLst>
            </a:endParaRPr>
          </a:p>
          <a:p>
            <a:pPr lvl="1" eaLnBrk="1" hangingPunct="1">
              <a:lnSpc>
                <a:spcPct val="80000"/>
              </a:lnSpc>
            </a:pPr>
            <a:r>
              <a:rPr lang="en-US" sz="1500" smtClean="0"/>
              <a:t>There may be a risk to the respondent in answering the question</a:t>
            </a:r>
          </a:p>
          <a:p>
            <a:pPr lvl="1" eaLnBrk="1" hangingPunct="1">
              <a:lnSpc>
                <a:spcPct val="80000"/>
              </a:lnSpc>
              <a:buFont typeface="Wingdings" charset="2"/>
              <a:buNone/>
            </a:pPr>
            <a:endParaRPr lang="en-US" sz="1500" smtClean="0"/>
          </a:p>
          <a:p>
            <a:pPr lvl="1" eaLnBrk="1" hangingPunct="1">
              <a:lnSpc>
                <a:spcPct val="80000"/>
              </a:lnSpc>
            </a:pPr>
            <a:r>
              <a:rPr lang="en-US" sz="1500" smtClean="0"/>
              <a:t>Reluctance may be due to nature of the information sought, but good science and human subjects requirements dictate caution. </a:t>
            </a:r>
          </a:p>
          <a:p>
            <a:pPr lvl="1" eaLnBrk="1" hangingPunct="1">
              <a:lnSpc>
                <a:spcPct val="80000"/>
              </a:lnSpc>
            </a:pPr>
            <a:endParaRPr lang="en-US" sz="1500" i="1" smtClean="0"/>
          </a:p>
          <a:p>
            <a:pPr lvl="1" eaLnBrk="1" hangingPunct="1">
              <a:lnSpc>
                <a:spcPct val="80000"/>
              </a:lnSpc>
            </a:pPr>
            <a:r>
              <a:rPr lang="en-US" sz="1500" i="1" smtClean="0">
                <a:solidFill>
                  <a:srgbClr val="6600CC"/>
                </a:solidFill>
                <a:effectLst>
                  <a:outerShdw blurRad="38100" dist="38100" dir="2700000" algn="tl">
                    <a:srgbClr val="C0C0C0"/>
                  </a:outerShdw>
                </a:effectLst>
              </a:rPr>
              <a:t>Example</a:t>
            </a:r>
            <a:r>
              <a:rPr lang="en-US" sz="1500" smtClean="0">
                <a:solidFill>
                  <a:srgbClr val="6600CC"/>
                </a:solidFill>
                <a:effectLst>
                  <a:outerShdw blurRad="38100" dist="38100" dir="2700000" algn="tl">
                    <a:srgbClr val="C0C0C0"/>
                  </a:outerShdw>
                </a:effectLst>
              </a:rPr>
              <a:t>:</a:t>
            </a:r>
            <a:r>
              <a:rPr lang="en-US" sz="1500" smtClean="0"/>
              <a:t> asking a staff member of a non-profit agency her/his opinion about the leadership qualities of the administrator</a:t>
            </a:r>
          </a:p>
          <a:p>
            <a:pPr lvl="1" eaLnBrk="1" hangingPunct="1">
              <a:lnSpc>
                <a:spcPct val="80000"/>
              </a:lnSpc>
              <a:buFont typeface="Wingdings" charset="2"/>
              <a:buNone/>
            </a:pPr>
            <a:endParaRPr lang="en-US" sz="1500" smtClean="0"/>
          </a:p>
          <a:p>
            <a:pPr lvl="1" eaLnBrk="1" hangingPunct="1">
              <a:lnSpc>
                <a:spcPct val="80000"/>
              </a:lnSpc>
            </a:pPr>
            <a:r>
              <a:rPr lang="en-US" sz="1500" smtClean="0"/>
              <a:t>Using a technique that guarantees anonymity or confidentiality greatly increases R’s willingness to answer questions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7F876209-805B-401E-8787-92C5EA85F886}" type="slidenum">
              <a:rPr lang="en-US"/>
              <a:pPr/>
              <a:t>9</a:t>
            </a:fld>
            <a:endParaRPr lang="en-US"/>
          </a:p>
        </p:txBody>
      </p:sp>
      <p:sp>
        <p:nvSpPr>
          <p:cNvPr id="37890" name="Rectangle 2"/>
          <p:cNvSpPr>
            <a:spLocks noGrp="1" noChangeArrowheads="1"/>
          </p:cNvSpPr>
          <p:nvPr>
            <p:ph type="title"/>
          </p:nvPr>
        </p:nvSpPr>
        <p:spPr/>
        <p:txBody>
          <a:bodyPr/>
          <a:lstStyle/>
          <a:p>
            <a:pPr eaLnBrk="1" hangingPunct="1">
              <a:defRPr/>
            </a:pPr>
            <a:r>
              <a:rPr lang="en-US" sz="3200" b="1">
                <a:effectLst>
                  <a:outerShdw blurRad="38100" dist="38100" dir="2700000" algn="tl">
                    <a:srgbClr val="DDDDDD"/>
                  </a:outerShdw>
                </a:effectLst>
                <a:ea typeface="+mj-ea"/>
                <a:cs typeface="+mj-cs"/>
              </a:rPr>
              <a:t>Guidelines for Asking Questions, </a:t>
            </a:r>
            <a:r>
              <a:rPr lang="en-US" sz="2400" b="1">
                <a:effectLst>
                  <a:outerShdw blurRad="38100" dist="38100" dir="2700000" algn="tl">
                    <a:srgbClr val="DDDDDD"/>
                  </a:outerShdw>
                </a:effectLst>
                <a:ea typeface="+mj-ea"/>
                <a:cs typeface="+mj-cs"/>
              </a:rPr>
              <a:t>p.5</a:t>
            </a:r>
          </a:p>
        </p:txBody>
      </p:sp>
      <p:sp>
        <p:nvSpPr>
          <p:cNvPr id="37891" name="Rectangle 3"/>
          <p:cNvSpPr>
            <a:spLocks noGrp="1" noChangeArrowheads="1"/>
          </p:cNvSpPr>
          <p:nvPr>
            <p:ph type="body" idx="1"/>
          </p:nvPr>
        </p:nvSpPr>
        <p:spPr>
          <a:xfrm>
            <a:off x="566738" y="1676400"/>
            <a:ext cx="8001000" cy="4648200"/>
          </a:xfrm>
        </p:spPr>
        <p:txBody>
          <a:bodyPr/>
          <a:lstStyle/>
          <a:p>
            <a:pPr eaLnBrk="1" hangingPunct="1">
              <a:lnSpc>
                <a:spcPct val="80000"/>
              </a:lnSpc>
            </a:pPr>
            <a:r>
              <a:rPr lang="en-US" sz="2400" b="1" smtClean="0">
                <a:effectLst>
                  <a:outerShdw blurRad="38100" dist="38100" dir="2700000" algn="tl">
                    <a:srgbClr val="C0C0C0"/>
                  </a:outerShdw>
                </a:effectLst>
              </a:rPr>
              <a:t>Questions should be relevant to the Respondent</a:t>
            </a:r>
          </a:p>
          <a:p>
            <a:pPr eaLnBrk="1" hangingPunct="1">
              <a:lnSpc>
                <a:spcPct val="80000"/>
              </a:lnSpc>
            </a:pPr>
            <a:endParaRPr lang="en-US" sz="1600" smtClean="0">
              <a:effectLst>
                <a:outerShdw blurRad="38100" dist="38100" dir="2700000" algn="tl">
                  <a:srgbClr val="C0C0C0"/>
                </a:outerShdw>
              </a:effectLst>
            </a:endParaRPr>
          </a:p>
          <a:p>
            <a:pPr lvl="1" eaLnBrk="1" hangingPunct="1">
              <a:lnSpc>
                <a:spcPct val="80000"/>
              </a:lnSpc>
            </a:pPr>
            <a:r>
              <a:rPr lang="en-US" sz="1800" smtClean="0"/>
              <a:t>Babbie uses example of </a:t>
            </a:r>
            <a:r>
              <a:rPr lang="en-US" sz="1800" b="1" smtClean="0">
                <a:solidFill>
                  <a:schemeClr val="accent2"/>
                </a:solidFill>
                <a:effectLst>
                  <a:outerShdw blurRad="38100" dist="38100" dir="2700000" algn="tl">
                    <a:srgbClr val="C0C0C0"/>
                  </a:outerShdw>
                </a:effectLst>
              </a:rPr>
              <a:t>fictitious</a:t>
            </a:r>
            <a:r>
              <a:rPr lang="en-US" sz="1800" smtClean="0"/>
              <a:t> person, Tom Sakumoto</a:t>
            </a:r>
          </a:p>
          <a:p>
            <a:pPr lvl="2" eaLnBrk="1" hangingPunct="1">
              <a:lnSpc>
                <a:spcPct val="80000"/>
              </a:lnSpc>
            </a:pPr>
            <a:endParaRPr lang="en-US" sz="1400" b="1" smtClean="0"/>
          </a:p>
          <a:p>
            <a:pPr lvl="2" eaLnBrk="1" hangingPunct="1">
              <a:lnSpc>
                <a:spcPct val="80000"/>
              </a:lnSpc>
            </a:pPr>
            <a:r>
              <a:rPr lang="en-US" sz="1400" b="1" smtClean="0"/>
              <a:t>9% of R's said they were familiar with him. </a:t>
            </a:r>
          </a:p>
          <a:p>
            <a:pPr lvl="2" eaLnBrk="1" hangingPunct="1">
              <a:lnSpc>
                <a:spcPct val="80000"/>
              </a:lnSpc>
            </a:pPr>
            <a:r>
              <a:rPr lang="en-US" sz="1400" b="1" smtClean="0"/>
              <a:t>Shows R’s tendency to be helpful to researcher</a:t>
            </a:r>
          </a:p>
          <a:p>
            <a:pPr lvl="2" eaLnBrk="1" hangingPunct="1">
              <a:lnSpc>
                <a:spcPct val="80000"/>
              </a:lnSpc>
            </a:pPr>
            <a:endParaRPr lang="en-US" sz="1600" smtClean="0"/>
          </a:p>
          <a:p>
            <a:pPr eaLnBrk="1" hangingPunct="1">
              <a:lnSpc>
                <a:spcPct val="80000"/>
              </a:lnSpc>
            </a:pPr>
            <a:r>
              <a:rPr lang="en-US" sz="2400" b="1" smtClean="0">
                <a:effectLst>
                  <a:outerShdw blurRad="38100" dist="38100" dir="2700000" algn="tl">
                    <a:srgbClr val="C0C0C0"/>
                  </a:outerShdw>
                </a:effectLst>
              </a:rPr>
              <a:t>Short items are best</a:t>
            </a:r>
          </a:p>
          <a:p>
            <a:pPr eaLnBrk="1" hangingPunct="1">
              <a:lnSpc>
                <a:spcPct val="80000"/>
              </a:lnSpc>
              <a:buFont typeface="Wingdings" charset="2"/>
              <a:buNone/>
            </a:pPr>
            <a:endParaRPr lang="en-US" sz="1800" smtClean="0">
              <a:effectLst>
                <a:outerShdw blurRad="38100" dist="38100" dir="2700000" algn="tl">
                  <a:srgbClr val="C0C0C0"/>
                </a:outerShdw>
              </a:effectLst>
            </a:endParaRPr>
          </a:p>
          <a:p>
            <a:pPr eaLnBrk="1" hangingPunct="1">
              <a:lnSpc>
                <a:spcPct val="80000"/>
              </a:lnSpc>
            </a:pPr>
            <a:r>
              <a:rPr lang="en-US" sz="2400" b="1" smtClean="0">
                <a:effectLst>
                  <a:outerShdw blurRad="38100" dist="38100" dir="2700000" algn="tl">
                    <a:srgbClr val="C0C0C0"/>
                  </a:outerShdw>
                </a:effectLst>
              </a:rPr>
              <a:t>Avoid negative items</a:t>
            </a:r>
          </a:p>
          <a:p>
            <a:pPr lvl="1" eaLnBrk="1" hangingPunct="1">
              <a:lnSpc>
                <a:spcPct val="80000"/>
              </a:lnSpc>
              <a:buFont typeface="Wingdings" charset="2"/>
              <a:buNone/>
            </a:pPr>
            <a:endParaRPr lang="en-US" sz="1700" smtClean="0"/>
          </a:p>
          <a:p>
            <a:pPr lvl="1" eaLnBrk="1" hangingPunct="1">
              <a:lnSpc>
                <a:spcPct val="80000"/>
              </a:lnSpc>
            </a:pPr>
            <a:r>
              <a:rPr lang="en-US" sz="1800" smtClean="0"/>
              <a:t>Possibility of misinterpretation is great </a:t>
            </a:r>
          </a:p>
          <a:p>
            <a:pPr lvl="1" eaLnBrk="1" hangingPunct="1">
              <a:lnSpc>
                <a:spcPct val="80000"/>
              </a:lnSpc>
            </a:pPr>
            <a:endParaRPr lang="en-US" sz="1800" smtClean="0"/>
          </a:p>
          <a:p>
            <a:pPr lvl="1" eaLnBrk="1" hangingPunct="1">
              <a:lnSpc>
                <a:spcPct val="80000"/>
              </a:lnSpc>
            </a:pPr>
            <a:r>
              <a:rPr lang="en-US" sz="1800" smtClean="0"/>
              <a:t>Babbie uses example of asking R to say if they agree/disagree with statement that "The U.S. should </a:t>
            </a:r>
            <a:r>
              <a:rPr lang="en-US" sz="1800" b="1" smtClean="0">
                <a:solidFill>
                  <a:schemeClr val="accent2"/>
                </a:solidFill>
              </a:rPr>
              <a:t>not</a:t>
            </a:r>
            <a:r>
              <a:rPr lang="en-US" sz="1800" smtClean="0"/>
              <a:t> recognize Cuba".</a:t>
            </a:r>
            <a:r>
              <a:rPr lang="en-US" sz="1700" smtClean="0"/>
              <a:t> </a:t>
            </a:r>
          </a:p>
          <a:p>
            <a:pPr lvl="2" eaLnBrk="1" hangingPunct="1">
              <a:lnSpc>
                <a:spcPct val="80000"/>
              </a:lnSpc>
            </a:pPr>
            <a:endParaRPr lang="en-US" sz="1400" b="1" smtClean="0"/>
          </a:p>
          <a:p>
            <a:pPr lvl="2" eaLnBrk="1" hangingPunct="1">
              <a:lnSpc>
                <a:spcPct val="80000"/>
              </a:lnSpc>
            </a:pPr>
            <a:r>
              <a:rPr lang="en-US" sz="1400" b="1" smtClean="0"/>
              <a:t>Often, R’s will “read over” the word </a:t>
            </a:r>
            <a:r>
              <a:rPr lang="en-US" sz="1400" b="1" smtClean="0">
                <a:solidFill>
                  <a:schemeClr val="accent2"/>
                </a:solidFill>
              </a:rPr>
              <a:t>“NOT”</a:t>
            </a:r>
          </a:p>
          <a:p>
            <a:pPr lvl="2" eaLnBrk="1" hangingPunct="1">
              <a:lnSpc>
                <a:spcPct val="80000"/>
              </a:lnSpc>
              <a:buFont typeface="Wingdings" charset="2"/>
              <a:buNone/>
            </a:pPr>
            <a:endParaRPr lang="en-US" sz="16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1093</TotalTime>
  <Words>2062</Words>
  <Application>Microsoft Office PowerPoint</Application>
  <PresentationFormat>On-screen Show (4:3)</PresentationFormat>
  <Paragraphs>486</Paragraphs>
  <Slides>33</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Verdana</vt:lpstr>
      <vt:lpstr>ＭＳ Ｐゴシック</vt:lpstr>
      <vt:lpstr>Arial</vt:lpstr>
      <vt:lpstr>Wingdings</vt:lpstr>
      <vt:lpstr>Times New Roman</vt:lpstr>
      <vt:lpstr>Arial Unicode MS</vt:lpstr>
      <vt:lpstr>Profile</vt:lpstr>
      <vt:lpstr>Survey Research UAPP702: Research Design for Urban &amp; Public Policy Class Notes</vt:lpstr>
      <vt:lpstr>Topics appropriate for survey research</vt:lpstr>
      <vt:lpstr>Guidelines for Asking Questions</vt:lpstr>
      <vt:lpstr>Guidelines for Asking Questions, p.2</vt:lpstr>
      <vt:lpstr>Guidelines for Asking Questions, p.3</vt:lpstr>
      <vt:lpstr>Double-barreled to the max</vt:lpstr>
      <vt:lpstr>Double-barreled to the max, p.2</vt:lpstr>
      <vt:lpstr>Guidelines for Asking Questions, p.4</vt:lpstr>
      <vt:lpstr>Guidelines for Asking Questions, p.5</vt:lpstr>
      <vt:lpstr>Guidelines for Asking Questions, p.6</vt:lpstr>
      <vt:lpstr>Surveys “gone wild”</vt:lpstr>
      <vt:lpstr>Questionnaire Construction</vt:lpstr>
      <vt:lpstr>Questionnaire Construction, p.2</vt:lpstr>
      <vt:lpstr>Contingency question, example</vt:lpstr>
      <vt:lpstr>Questionnaire Construction, p.3</vt:lpstr>
      <vt:lpstr>Matrix question, example</vt:lpstr>
      <vt:lpstr>Matrix question, example 2</vt:lpstr>
      <vt:lpstr>Questionnaire Construction, p.4</vt:lpstr>
      <vt:lpstr>Questionnaire Construction, p.5</vt:lpstr>
      <vt:lpstr>Comparing different survey methods Choosing among mail questionnaire, personal interview and telephone survey </vt:lpstr>
      <vt:lpstr>Strengths of survey research</vt:lpstr>
      <vt:lpstr>Weaknesses of survey research</vt:lpstr>
      <vt:lpstr>Weaknesses of survey research, p.2</vt:lpstr>
      <vt:lpstr>Ch 14: Quantifying data , Coding</vt:lpstr>
      <vt:lpstr>Using a developed coding scheme, example</vt:lpstr>
      <vt:lpstr>Using a developed coding scheme, example, p.2</vt:lpstr>
      <vt:lpstr>Using a developed coding scheme, example, p.3</vt:lpstr>
      <vt:lpstr>Using a developed coding scheme, example, p.4</vt:lpstr>
      <vt:lpstr>Generating codes from data collected, example</vt:lpstr>
      <vt:lpstr>Codebook construction</vt:lpstr>
      <vt:lpstr>Codebook serves two functions</vt:lpstr>
      <vt:lpstr>Example of Coding Instructions Public Attitudes: Crime, Drugs &amp; Public Services Enterprise Community/Wilmington/Statewide Survey</vt:lpstr>
      <vt:lpstr>Data Cleaning...a fundamental activity</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UAPP702/UAPP402</dc:title>
  <dc:subject>Survey Research</dc:subject>
  <dc:creator>Danilo Yanich</dc:creator>
  <cp:lastModifiedBy>Steven Peuquet</cp:lastModifiedBy>
  <cp:revision>57</cp:revision>
  <dcterms:created xsi:type="dcterms:W3CDTF">2010-10-13T17:49:27Z</dcterms:created>
  <dcterms:modified xsi:type="dcterms:W3CDTF">2011-09-01T18:16:55Z</dcterms:modified>
</cp:coreProperties>
</file>