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1" r:id="rId1"/>
  </p:sldMasterIdLst>
  <p:notesMasterIdLst>
    <p:notesMasterId r:id="rId35"/>
  </p:notesMasterIdLst>
  <p:sldIdLst>
    <p:sldId id="256" r:id="rId2"/>
    <p:sldId id="257" r:id="rId3"/>
    <p:sldId id="258" r:id="rId4"/>
    <p:sldId id="259" r:id="rId5"/>
    <p:sldId id="260" r:id="rId6"/>
    <p:sldId id="261" r:id="rId7"/>
    <p:sldId id="262" r:id="rId8"/>
    <p:sldId id="263" r:id="rId9"/>
    <p:sldId id="264" r:id="rId10"/>
    <p:sldId id="265" r:id="rId11"/>
    <p:sldId id="289"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6" r:id="rId27"/>
    <p:sldId id="287" r:id="rId28"/>
    <p:sldId id="288" r:id="rId29"/>
    <p:sldId id="281" r:id="rId30"/>
    <p:sldId id="282" r:id="rId31"/>
    <p:sldId id="283" r:id="rId32"/>
    <p:sldId id="284" r:id="rId33"/>
    <p:sldId id="285" r:id="rId34"/>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Verdana" charset="0"/>
        <a:ea typeface="ＭＳ Ｐゴシック" charset="-128"/>
        <a:cs typeface="+mn-cs"/>
      </a:defRPr>
    </a:lvl1pPr>
    <a:lvl2pPr marL="457200" algn="l" rtl="0" eaLnBrk="0" fontAlgn="base" hangingPunct="0">
      <a:spcBef>
        <a:spcPct val="0"/>
      </a:spcBef>
      <a:spcAft>
        <a:spcPct val="0"/>
      </a:spcAft>
      <a:defRPr kern="1200">
        <a:solidFill>
          <a:schemeClr val="tx1"/>
        </a:solidFill>
        <a:latin typeface="Verdana" charset="0"/>
        <a:ea typeface="ＭＳ Ｐゴシック" charset="-128"/>
        <a:cs typeface="+mn-cs"/>
      </a:defRPr>
    </a:lvl2pPr>
    <a:lvl3pPr marL="914400" algn="l" rtl="0" eaLnBrk="0" fontAlgn="base" hangingPunct="0">
      <a:spcBef>
        <a:spcPct val="0"/>
      </a:spcBef>
      <a:spcAft>
        <a:spcPct val="0"/>
      </a:spcAft>
      <a:defRPr kern="1200">
        <a:solidFill>
          <a:schemeClr val="tx1"/>
        </a:solidFill>
        <a:latin typeface="Verdana" charset="0"/>
        <a:ea typeface="ＭＳ Ｐゴシック" charset="-128"/>
        <a:cs typeface="+mn-cs"/>
      </a:defRPr>
    </a:lvl3pPr>
    <a:lvl4pPr marL="1371600" algn="l" rtl="0" eaLnBrk="0" fontAlgn="base" hangingPunct="0">
      <a:spcBef>
        <a:spcPct val="0"/>
      </a:spcBef>
      <a:spcAft>
        <a:spcPct val="0"/>
      </a:spcAft>
      <a:defRPr kern="1200">
        <a:solidFill>
          <a:schemeClr val="tx1"/>
        </a:solidFill>
        <a:latin typeface="Verdana" charset="0"/>
        <a:ea typeface="ＭＳ Ｐゴシック" charset="-128"/>
        <a:cs typeface="+mn-cs"/>
      </a:defRPr>
    </a:lvl4pPr>
    <a:lvl5pPr marL="1828800" algn="l" rtl="0" eaLnBrk="0" fontAlgn="base" hangingPunct="0">
      <a:spcBef>
        <a:spcPct val="0"/>
      </a:spcBef>
      <a:spcAft>
        <a:spcPct val="0"/>
      </a:spcAft>
      <a:defRPr kern="1200">
        <a:solidFill>
          <a:schemeClr val="tx1"/>
        </a:solidFill>
        <a:latin typeface="Verdana" charset="0"/>
        <a:ea typeface="ＭＳ Ｐゴシック" charset="-128"/>
        <a:cs typeface="+mn-cs"/>
      </a:defRPr>
    </a:lvl5pPr>
    <a:lvl6pPr marL="2286000" algn="l" defTabSz="914400" rtl="0" eaLnBrk="1" latinLnBrk="0" hangingPunct="1">
      <a:defRPr kern="1200">
        <a:solidFill>
          <a:schemeClr val="tx1"/>
        </a:solidFill>
        <a:latin typeface="Verdana" charset="0"/>
        <a:ea typeface="ＭＳ Ｐゴシック" charset="-128"/>
        <a:cs typeface="+mn-cs"/>
      </a:defRPr>
    </a:lvl6pPr>
    <a:lvl7pPr marL="2743200" algn="l" defTabSz="914400" rtl="0" eaLnBrk="1" latinLnBrk="0" hangingPunct="1">
      <a:defRPr kern="1200">
        <a:solidFill>
          <a:schemeClr val="tx1"/>
        </a:solidFill>
        <a:latin typeface="Verdana" charset="0"/>
        <a:ea typeface="ＭＳ Ｐゴシック" charset="-128"/>
        <a:cs typeface="+mn-cs"/>
      </a:defRPr>
    </a:lvl7pPr>
    <a:lvl8pPr marL="3200400" algn="l" defTabSz="914400" rtl="0" eaLnBrk="1" latinLnBrk="0" hangingPunct="1">
      <a:defRPr kern="1200">
        <a:solidFill>
          <a:schemeClr val="tx1"/>
        </a:solidFill>
        <a:latin typeface="Verdana" charset="0"/>
        <a:ea typeface="ＭＳ Ｐゴシック" charset="-128"/>
        <a:cs typeface="+mn-cs"/>
      </a:defRPr>
    </a:lvl8pPr>
    <a:lvl9pPr marL="3657600" algn="l" defTabSz="914400" rtl="0" eaLnBrk="1" latinLnBrk="0" hangingPunct="1">
      <a:defRPr kern="1200">
        <a:solidFill>
          <a:schemeClr val="tx1"/>
        </a:solidFill>
        <a:latin typeface="Verdana"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00C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8" d="100"/>
          <a:sy n="98" d="100"/>
        </p:scale>
        <p:origin x="-1152"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174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ea typeface="+mn-ea"/>
              </a:defRPr>
            </a:lvl1pPr>
          </a:lstStyle>
          <a:p>
            <a:pPr>
              <a:defRPr/>
            </a:pPr>
            <a:endParaRPr lang="en-US"/>
          </a:p>
        </p:txBody>
      </p:sp>
      <p:sp>
        <p:nvSpPr>
          <p:cNvPr id="3174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ea typeface="+mn-ea"/>
              </a:defRPr>
            </a:lvl1pPr>
          </a:lstStyle>
          <a:p>
            <a:pPr>
              <a:defRPr/>
            </a:pPr>
            <a:endParaRPr lang="en-US"/>
          </a:p>
        </p:txBody>
      </p:sp>
      <p:sp>
        <p:nvSpPr>
          <p:cNvPr id="16388"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3174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175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ea typeface="+mn-ea"/>
              </a:defRPr>
            </a:lvl1pPr>
          </a:lstStyle>
          <a:p>
            <a:pPr>
              <a:defRPr/>
            </a:pPr>
            <a:endParaRPr lang="en-US"/>
          </a:p>
        </p:txBody>
      </p:sp>
      <p:sp>
        <p:nvSpPr>
          <p:cNvPr id="3175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fld id="{803EAC4A-759B-4E9A-A3AC-C6D2A617590D}" type="slidenum">
              <a:rPr lang="en-US"/>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03EAC4A-759B-4E9A-A3AC-C6D2A617590D}"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03EAC4A-759B-4E9A-A3AC-C6D2A617590D}"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03EAC4A-759B-4E9A-A3AC-C6D2A617590D}"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03EAC4A-759B-4E9A-A3AC-C6D2A617590D}"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03EAC4A-759B-4E9A-A3AC-C6D2A617590D}"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03EAC4A-759B-4E9A-A3AC-C6D2A617590D}"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03EAC4A-759B-4E9A-A3AC-C6D2A617590D}"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03EAC4A-759B-4E9A-A3AC-C6D2A617590D}"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03EAC4A-759B-4E9A-A3AC-C6D2A617590D}"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03EAC4A-759B-4E9A-A3AC-C6D2A617590D}" type="slidenum">
              <a:rPr lang="en-US" smtClean="0"/>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03EAC4A-759B-4E9A-A3AC-C6D2A617590D}"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03EAC4A-759B-4E9A-A3AC-C6D2A617590D}"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03EAC4A-759B-4E9A-A3AC-C6D2A617590D}" type="slidenum">
              <a:rPr lang="en-US" smtClean="0"/>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03EAC4A-759B-4E9A-A3AC-C6D2A617590D}" type="slidenum">
              <a:rPr lang="en-US" smtClean="0"/>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03EAC4A-759B-4E9A-A3AC-C6D2A617590D}" type="slidenum">
              <a:rPr lang="en-US" smtClean="0"/>
              <a:pPr/>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03EAC4A-759B-4E9A-A3AC-C6D2A617590D}" type="slidenum">
              <a:rPr lang="en-US" smtClean="0"/>
              <a:pPr/>
              <a:t>23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03EAC4A-759B-4E9A-A3AC-C6D2A617590D}" type="slidenum">
              <a:rPr lang="en-US" smtClean="0"/>
              <a:pPr/>
              <a:t>24</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03EAC4A-759B-4E9A-A3AC-C6D2A617590D}" type="slidenum">
              <a:rPr lang="en-US" smtClean="0"/>
              <a:pPr/>
              <a:t>25</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03EAC4A-759B-4E9A-A3AC-C6D2A617590D}" type="slidenum">
              <a:rPr lang="en-US" smtClean="0"/>
              <a:pPr/>
              <a:t>26</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03EAC4A-759B-4E9A-A3AC-C6D2A617590D}" type="slidenum">
              <a:rPr lang="en-US" smtClean="0"/>
              <a:pPr/>
              <a:t>27</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03EAC4A-759B-4E9A-A3AC-C6D2A617590D}" type="slidenum">
              <a:rPr lang="en-US" smtClean="0"/>
              <a:pPr/>
              <a:t>28</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03EAC4A-759B-4E9A-A3AC-C6D2A617590D}" type="slidenum">
              <a:rPr lang="en-US" smtClean="0"/>
              <a:pPr/>
              <a:t>29</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03EAC4A-759B-4E9A-A3AC-C6D2A617590D}" type="slidenum">
              <a:rPr lang="en-US" smtClean="0"/>
              <a:pPr/>
              <a:t>3</a:t>
            </a:fld>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03EAC4A-759B-4E9A-A3AC-C6D2A617590D}" type="slidenum">
              <a:rPr lang="en-US" smtClean="0"/>
              <a:pPr/>
              <a:t>30</a:t>
            </a:fld>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03EAC4A-759B-4E9A-A3AC-C6D2A617590D}" type="slidenum">
              <a:rPr lang="en-US" smtClean="0"/>
              <a:pPr/>
              <a:t>31</a:t>
            </a:fld>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03EAC4A-759B-4E9A-A3AC-C6D2A617590D}" type="slidenum">
              <a:rPr lang="en-US" smtClean="0"/>
              <a:pPr/>
              <a:t>32</a:t>
            </a:fld>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03EAC4A-759B-4E9A-A3AC-C6D2A617590D}" type="slidenum">
              <a:rPr lang="en-US" smtClean="0"/>
              <a:pPr/>
              <a:t>33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03EAC4A-759B-4E9A-A3AC-C6D2A617590D}"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03EAC4A-759B-4E9A-A3AC-C6D2A617590D}"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03EAC4A-759B-4E9A-A3AC-C6D2A617590D}"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03EAC4A-759B-4E9A-A3AC-C6D2A617590D}"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03EAC4A-759B-4E9A-A3AC-C6D2A617590D}"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03EAC4A-759B-4E9A-A3AC-C6D2A617590D}"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AutoShape 7"/>
          <p:cNvSpPr>
            <a:spLocks noChangeArrowheads="1"/>
          </p:cNvSpPr>
          <p:nvPr/>
        </p:nvSpPr>
        <p:spPr bwMode="auto">
          <a:xfrm>
            <a:off x="685800" y="2393950"/>
            <a:ext cx="7772400" cy="109538"/>
          </a:xfrm>
          <a:custGeom>
            <a:avLst/>
            <a:gdLst>
              <a:gd name="G0" fmla="+- 618 0 0"/>
            </a:gdLst>
            <a:ahLst/>
            <a:cxnLst>
              <a:cxn ang="0">
                <a:pos x="0" y="0"/>
              </a:cxn>
              <a:cxn ang="0">
                <a:pos x="618" y="0"/>
              </a:cxn>
              <a:cxn ang="0">
                <a:pos x="618" y="1000"/>
              </a:cxn>
              <a:cxn ang="0">
                <a:pos x="0" y="1000"/>
              </a:cxn>
              <a:cxn ang="0">
                <a:pos x="0" y="0"/>
              </a:cxn>
              <a:cxn ang="0">
                <a:pos x="1000" y="0"/>
              </a:cxn>
            </a:cxnLst>
            <a:rect l="0" t="0" r="r" b="b"/>
            <a:pathLst>
              <a:path w="1000" h="1000" stroke="0">
                <a:moveTo>
                  <a:pt x="0" y="0"/>
                </a:moveTo>
                <a:lnTo>
                  <a:pt x="618" y="0"/>
                </a:lnTo>
                <a:lnTo>
                  <a:pt x="618" y="1000"/>
                </a:lnTo>
                <a:lnTo>
                  <a:pt x="0" y="1000"/>
                </a:lnTo>
                <a:close/>
              </a:path>
              <a:path w="1000" h="1000">
                <a:moveTo>
                  <a:pt x="0" y="0"/>
                </a:moveTo>
                <a:lnTo>
                  <a:pt x="1000" y="0"/>
                </a:lnTo>
              </a:path>
            </a:pathLst>
          </a:custGeom>
          <a:solidFill>
            <a:schemeClr val="accent2"/>
          </a:solidFill>
          <a:ln w="9525">
            <a:solidFill>
              <a:schemeClr val="accent2"/>
            </a:solidFill>
            <a:round/>
            <a:headEnd/>
            <a:tailEnd/>
          </a:ln>
        </p:spPr>
        <p:txBody>
          <a:bodyPr/>
          <a:lstStyle/>
          <a:p>
            <a:pPr eaLnBrk="1" hangingPunct="1">
              <a:defRPr/>
            </a:pPr>
            <a:endParaRPr lang="en-US" sz="2400">
              <a:latin typeface="Times New Roman" charset="0"/>
              <a:ea typeface="+mn-ea"/>
            </a:endParaRPr>
          </a:p>
        </p:txBody>
      </p:sp>
      <p:sp>
        <p:nvSpPr>
          <p:cNvPr id="29698" name="Rectangle 2"/>
          <p:cNvSpPr>
            <a:spLocks noGrp="1" noChangeArrowheads="1"/>
          </p:cNvSpPr>
          <p:nvPr>
            <p:ph type="ctrTitle"/>
          </p:nvPr>
        </p:nvSpPr>
        <p:spPr>
          <a:xfrm>
            <a:off x="685800" y="990600"/>
            <a:ext cx="7772400" cy="1371600"/>
          </a:xfrm>
        </p:spPr>
        <p:txBody>
          <a:bodyPr/>
          <a:lstStyle>
            <a:lvl1pPr>
              <a:defRPr sz="4000"/>
            </a:lvl1pPr>
          </a:lstStyle>
          <a:p>
            <a:r>
              <a:rPr lang="en-US"/>
              <a:t>Click to edit Master title style</a:t>
            </a:r>
          </a:p>
        </p:txBody>
      </p:sp>
      <p:sp>
        <p:nvSpPr>
          <p:cNvPr id="29699" name="Rectangle 3"/>
          <p:cNvSpPr>
            <a:spLocks noGrp="1" noChangeArrowheads="1"/>
          </p:cNvSpPr>
          <p:nvPr>
            <p:ph type="subTitle" idx="1"/>
          </p:nvPr>
        </p:nvSpPr>
        <p:spPr>
          <a:xfrm>
            <a:off x="1447800" y="3429000"/>
            <a:ext cx="7010400" cy="1600200"/>
          </a:xfrm>
        </p:spPr>
        <p:txBody>
          <a:bodyPr/>
          <a:lstStyle>
            <a:lvl1pPr marL="0" indent="0">
              <a:buFont typeface="Wingdings" charset="2"/>
              <a:buNone/>
              <a:defRPr sz="2800"/>
            </a:lvl1pPr>
          </a:lstStyle>
          <a:p>
            <a:r>
              <a:rPr lang="en-US"/>
              <a:t>Click to edit Master subtitle style</a:t>
            </a:r>
          </a:p>
        </p:txBody>
      </p:sp>
      <p:sp>
        <p:nvSpPr>
          <p:cNvPr id="5" name="Rectangle 4"/>
          <p:cNvSpPr>
            <a:spLocks noGrp="1" noChangeArrowheads="1"/>
          </p:cNvSpPr>
          <p:nvPr>
            <p:ph type="dt" sz="half" idx="10"/>
          </p:nvPr>
        </p:nvSpPr>
        <p:spPr>
          <a:xfrm>
            <a:off x="685800" y="6248400"/>
            <a:ext cx="1905000" cy="457200"/>
          </a:xfrm>
        </p:spPr>
        <p:txBody>
          <a:bodyPr/>
          <a:lstStyle>
            <a:lvl1pPr>
              <a:defRPr/>
            </a:lvl1pPr>
          </a:lstStyle>
          <a:p>
            <a:pPr>
              <a:defRPr/>
            </a:pPr>
            <a:endParaRPr lang="en-US"/>
          </a:p>
        </p:txBody>
      </p:sp>
      <p:sp>
        <p:nvSpPr>
          <p:cNvPr id="6" name="Rectangle 5"/>
          <p:cNvSpPr>
            <a:spLocks noGrp="1" noChangeArrowheads="1"/>
          </p:cNvSpPr>
          <p:nvPr>
            <p:ph type="ftr" sz="quarter" idx="11"/>
          </p:nvPr>
        </p:nvSpPr>
        <p:spPr>
          <a:xfrm>
            <a:off x="3124200" y="6248400"/>
            <a:ext cx="2895600" cy="457200"/>
          </a:xfrm>
        </p:spPr>
        <p:txBody>
          <a:bodyPr/>
          <a:lstStyle>
            <a:lvl1pPr>
              <a:defRPr/>
            </a:lvl1pPr>
          </a:lstStyle>
          <a:p>
            <a:pPr>
              <a:defRPr/>
            </a:pPr>
            <a:endParaRPr lang="en-US"/>
          </a:p>
        </p:txBody>
      </p:sp>
      <p:sp>
        <p:nvSpPr>
          <p:cNvPr id="7" name="Rectangle 6"/>
          <p:cNvSpPr>
            <a:spLocks noGrp="1" noChangeArrowheads="1"/>
          </p:cNvSpPr>
          <p:nvPr>
            <p:ph type="sldNum" sz="quarter" idx="12"/>
          </p:nvPr>
        </p:nvSpPr>
        <p:spPr>
          <a:xfrm>
            <a:off x="6553200" y="6248400"/>
            <a:ext cx="1905000" cy="457200"/>
          </a:xfrm>
        </p:spPr>
        <p:txBody>
          <a:bodyPr/>
          <a:lstStyle>
            <a:lvl1pPr>
              <a:defRPr>
                <a:latin typeface="Arial" charset="0"/>
              </a:defRPr>
            </a:lvl1pPr>
          </a:lstStyle>
          <a:p>
            <a:fld id="{94653B96-E38E-4735-83C7-7A84EBE82284}"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dt" sz="half" idx="10"/>
          </p:nvPr>
        </p:nvSpPr>
        <p:spPr>
          <a:ln/>
        </p:spPr>
        <p:txBody>
          <a:bodyPr/>
          <a:lstStyle>
            <a:lvl1pPr>
              <a:defRPr/>
            </a:lvl1pPr>
          </a:lstStyle>
          <a:p>
            <a:pPr>
              <a:defRPr/>
            </a:pPr>
            <a:endParaRPr lang="en-US"/>
          </a:p>
        </p:txBody>
      </p:sp>
      <p:sp>
        <p:nvSpPr>
          <p:cNvPr id="5" name="Rectangle 7"/>
          <p:cNvSpPr>
            <a:spLocks noGrp="1" noChangeArrowheads="1"/>
          </p:cNvSpPr>
          <p:nvPr>
            <p:ph type="ftr" sz="quarter" idx="11"/>
          </p:nvPr>
        </p:nvSpPr>
        <p:spPr>
          <a:ln/>
        </p:spPr>
        <p:txBody>
          <a:bodyPr/>
          <a:lstStyle>
            <a:lvl1pPr>
              <a:defRPr/>
            </a:lvl1pPr>
          </a:lstStyle>
          <a:p>
            <a:pPr>
              <a:defRPr/>
            </a:pPr>
            <a:endParaRPr lang="en-US"/>
          </a:p>
        </p:txBody>
      </p:sp>
      <p:sp>
        <p:nvSpPr>
          <p:cNvPr id="6" name="Rectangle 8"/>
          <p:cNvSpPr>
            <a:spLocks noGrp="1" noChangeArrowheads="1"/>
          </p:cNvSpPr>
          <p:nvPr>
            <p:ph type="sldNum" sz="quarter" idx="12"/>
          </p:nvPr>
        </p:nvSpPr>
        <p:spPr>
          <a:ln/>
        </p:spPr>
        <p:txBody>
          <a:bodyPr/>
          <a:lstStyle>
            <a:lvl1pPr>
              <a:defRPr/>
            </a:lvl1pPr>
          </a:lstStyle>
          <a:p>
            <a:fld id="{26D948DA-6DA8-44DA-A411-68C6A6F6A92C}"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73838" y="304800"/>
            <a:ext cx="2001837" cy="5715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66738" y="304800"/>
            <a:ext cx="5854700" cy="5715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dt" sz="half" idx="10"/>
          </p:nvPr>
        </p:nvSpPr>
        <p:spPr>
          <a:ln/>
        </p:spPr>
        <p:txBody>
          <a:bodyPr/>
          <a:lstStyle>
            <a:lvl1pPr>
              <a:defRPr/>
            </a:lvl1pPr>
          </a:lstStyle>
          <a:p>
            <a:pPr>
              <a:defRPr/>
            </a:pPr>
            <a:endParaRPr lang="en-US"/>
          </a:p>
        </p:txBody>
      </p:sp>
      <p:sp>
        <p:nvSpPr>
          <p:cNvPr id="5" name="Rectangle 7"/>
          <p:cNvSpPr>
            <a:spLocks noGrp="1" noChangeArrowheads="1"/>
          </p:cNvSpPr>
          <p:nvPr>
            <p:ph type="ftr" sz="quarter" idx="11"/>
          </p:nvPr>
        </p:nvSpPr>
        <p:spPr>
          <a:ln/>
        </p:spPr>
        <p:txBody>
          <a:bodyPr/>
          <a:lstStyle>
            <a:lvl1pPr>
              <a:defRPr/>
            </a:lvl1pPr>
          </a:lstStyle>
          <a:p>
            <a:pPr>
              <a:defRPr/>
            </a:pPr>
            <a:endParaRPr lang="en-US"/>
          </a:p>
        </p:txBody>
      </p:sp>
      <p:sp>
        <p:nvSpPr>
          <p:cNvPr id="6" name="Rectangle 8"/>
          <p:cNvSpPr>
            <a:spLocks noGrp="1" noChangeArrowheads="1"/>
          </p:cNvSpPr>
          <p:nvPr>
            <p:ph type="sldNum" sz="quarter" idx="12"/>
          </p:nvPr>
        </p:nvSpPr>
        <p:spPr>
          <a:ln/>
        </p:spPr>
        <p:txBody>
          <a:bodyPr/>
          <a:lstStyle>
            <a:lvl1pPr>
              <a:defRPr/>
            </a:lvl1pPr>
          </a:lstStyle>
          <a:p>
            <a:fld id="{3DC3B5B7-9554-41FF-9976-6C2E8FFFADD5}"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74675" y="304800"/>
            <a:ext cx="8001000" cy="121602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566738" y="1752600"/>
            <a:ext cx="3924300" cy="4267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3438" y="1752600"/>
            <a:ext cx="3924300" cy="4267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dt" sz="half" idx="10"/>
          </p:nvPr>
        </p:nvSpPr>
        <p:spPr>
          <a:ln/>
        </p:spPr>
        <p:txBody>
          <a:bodyPr/>
          <a:lstStyle>
            <a:lvl1pPr>
              <a:defRPr/>
            </a:lvl1pPr>
          </a:lstStyle>
          <a:p>
            <a:pPr>
              <a:defRPr/>
            </a:pPr>
            <a:endParaRPr lang="en-US"/>
          </a:p>
        </p:txBody>
      </p:sp>
      <p:sp>
        <p:nvSpPr>
          <p:cNvPr id="6" name="Rectangle 7"/>
          <p:cNvSpPr>
            <a:spLocks noGrp="1" noChangeArrowheads="1"/>
          </p:cNvSpPr>
          <p:nvPr>
            <p:ph type="ftr" sz="quarter" idx="11"/>
          </p:nvPr>
        </p:nvSpPr>
        <p:spPr>
          <a:ln/>
        </p:spPr>
        <p:txBody>
          <a:bodyPr/>
          <a:lstStyle>
            <a:lvl1pPr>
              <a:defRPr/>
            </a:lvl1pPr>
          </a:lstStyle>
          <a:p>
            <a:pPr>
              <a:defRPr/>
            </a:pPr>
            <a:endParaRPr lang="en-US"/>
          </a:p>
        </p:txBody>
      </p:sp>
      <p:sp>
        <p:nvSpPr>
          <p:cNvPr id="7" name="Rectangle 8"/>
          <p:cNvSpPr>
            <a:spLocks noGrp="1" noChangeArrowheads="1"/>
          </p:cNvSpPr>
          <p:nvPr>
            <p:ph type="sldNum" sz="quarter" idx="12"/>
          </p:nvPr>
        </p:nvSpPr>
        <p:spPr>
          <a:ln/>
        </p:spPr>
        <p:txBody>
          <a:bodyPr/>
          <a:lstStyle>
            <a:lvl1pPr>
              <a:defRPr/>
            </a:lvl1pPr>
          </a:lstStyle>
          <a:p>
            <a:fld id="{596DBC3A-1F9B-4AA8-B614-799B550E261D}" type="slidenum">
              <a:rPr lang="en-US"/>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OverObj" preserve="1">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574675" y="304800"/>
            <a:ext cx="8001000" cy="121602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566738" y="1752600"/>
            <a:ext cx="8001000" cy="2057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66738" y="3962400"/>
            <a:ext cx="8001000" cy="2057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dt" sz="half" idx="10"/>
          </p:nvPr>
        </p:nvSpPr>
        <p:spPr>
          <a:ln/>
        </p:spPr>
        <p:txBody>
          <a:bodyPr/>
          <a:lstStyle>
            <a:lvl1pPr>
              <a:defRPr/>
            </a:lvl1pPr>
          </a:lstStyle>
          <a:p>
            <a:pPr>
              <a:defRPr/>
            </a:pPr>
            <a:endParaRPr lang="en-US"/>
          </a:p>
        </p:txBody>
      </p:sp>
      <p:sp>
        <p:nvSpPr>
          <p:cNvPr id="6" name="Rectangle 7"/>
          <p:cNvSpPr>
            <a:spLocks noGrp="1" noChangeArrowheads="1"/>
          </p:cNvSpPr>
          <p:nvPr>
            <p:ph type="ftr" sz="quarter" idx="11"/>
          </p:nvPr>
        </p:nvSpPr>
        <p:spPr>
          <a:ln/>
        </p:spPr>
        <p:txBody>
          <a:bodyPr/>
          <a:lstStyle>
            <a:lvl1pPr>
              <a:defRPr/>
            </a:lvl1pPr>
          </a:lstStyle>
          <a:p>
            <a:pPr>
              <a:defRPr/>
            </a:pPr>
            <a:endParaRPr lang="en-US"/>
          </a:p>
        </p:txBody>
      </p:sp>
      <p:sp>
        <p:nvSpPr>
          <p:cNvPr id="7" name="Rectangle 8"/>
          <p:cNvSpPr>
            <a:spLocks noGrp="1" noChangeArrowheads="1"/>
          </p:cNvSpPr>
          <p:nvPr>
            <p:ph type="sldNum" sz="quarter" idx="12"/>
          </p:nvPr>
        </p:nvSpPr>
        <p:spPr>
          <a:ln/>
        </p:spPr>
        <p:txBody>
          <a:bodyPr/>
          <a:lstStyle>
            <a:lvl1pPr>
              <a:defRPr/>
            </a:lvl1pPr>
          </a:lstStyle>
          <a:p>
            <a:fld id="{B787211F-F4E5-48DC-869C-8676A71F7AF6}" type="slidenum">
              <a:rPr lang="en-US"/>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574675" y="304800"/>
            <a:ext cx="8001000" cy="1216025"/>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566738" y="1752600"/>
            <a:ext cx="8001000" cy="4267200"/>
          </a:xfrm>
        </p:spPr>
        <p:txBody>
          <a:bodyPr/>
          <a:lstStyle/>
          <a:p>
            <a:pPr lvl="0"/>
            <a:endParaRPr lang="en-US" noProof="0" smtClean="0"/>
          </a:p>
        </p:txBody>
      </p:sp>
      <p:sp>
        <p:nvSpPr>
          <p:cNvPr id="4" name="Rectangle 6"/>
          <p:cNvSpPr>
            <a:spLocks noGrp="1" noChangeArrowheads="1"/>
          </p:cNvSpPr>
          <p:nvPr>
            <p:ph type="dt" sz="half" idx="10"/>
          </p:nvPr>
        </p:nvSpPr>
        <p:spPr>
          <a:ln/>
        </p:spPr>
        <p:txBody>
          <a:bodyPr/>
          <a:lstStyle>
            <a:lvl1pPr>
              <a:defRPr/>
            </a:lvl1pPr>
          </a:lstStyle>
          <a:p>
            <a:pPr>
              <a:defRPr/>
            </a:pPr>
            <a:endParaRPr lang="en-US"/>
          </a:p>
        </p:txBody>
      </p:sp>
      <p:sp>
        <p:nvSpPr>
          <p:cNvPr id="5" name="Rectangle 7"/>
          <p:cNvSpPr>
            <a:spLocks noGrp="1" noChangeArrowheads="1"/>
          </p:cNvSpPr>
          <p:nvPr>
            <p:ph type="ftr" sz="quarter" idx="11"/>
          </p:nvPr>
        </p:nvSpPr>
        <p:spPr>
          <a:ln/>
        </p:spPr>
        <p:txBody>
          <a:bodyPr/>
          <a:lstStyle>
            <a:lvl1pPr>
              <a:defRPr/>
            </a:lvl1pPr>
          </a:lstStyle>
          <a:p>
            <a:pPr>
              <a:defRPr/>
            </a:pPr>
            <a:endParaRPr lang="en-US"/>
          </a:p>
        </p:txBody>
      </p:sp>
      <p:sp>
        <p:nvSpPr>
          <p:cNvPr id="6" name="Rectangle 8"/>
          <p:cNvSpPr>
            <a:spLocks noGrp="1" noChangeArrowheads="1"/>
          </p:cNvSpPr>
          <p:nvPr>
            <p:ph type="sldNum" sz="quarter" idx="12"/>
          </p:nvPr>
        </p:nvSpPr>
        <p:spPr>
          <a:ln/>
        </p:spPr>
        <p:txBody>
          <a:bodyPr/>
          <a:lstStyle>
            <a:lvl1pPr>
              <a:defRPr/>
            </a:lvl1pPr>
          </a:lstStyle>
          <a:p>
            <a:fld id="{C6AE2C7F-3BB8-4919-8BEB-289ED0CA5B51}"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dt" sz="half" idx="10"/>
          </p:nvPr>
        </p:nvSpPr>
        <p:spPr>
          <a:ln/>
        </p:spPr>
        <p:txBody>
          <a:bodyPr/>
          <a:lstStyle>
            <a:lvl1pPr>
              <a:defRPr/>
            </a:lvl1pPr>
          </a:lstStyle>
          <a:p>
            <a:pPr>
              <a:defRPr/>
            </a:pPr>
            <a:endParaRPr lang="en-US"/>
          </a:p>
        </p:txBody>
      </p:sp>
      <p:sp>
        <p:nvSpPr>
          <p:cNvPr id="5" name="Rectangle 7"/>
          <p:cNvSpPr>
            <a:spLocks noGrp="1" noChangeArrowheads="1"/>
          </p:cNvSpPr>
          <p:nvPr>
            <p:ph type="ftr" sz="quarter" idx="11"/>
          </p:nvPr>
        </p:nvSpPr>
        <p:spPr>
          <a:ln/>
        </p:spPr>
        <p:txBody>
          <a:bodyPr/>
          <a:lstStyle>
            <a:lvl1pPr>
              <a:defRPr/>
            </a:lvl1pPr>
          </a:lstStyle>
          <a:p>
            <a:pPr>
              <a:defRPr/>
            </a:pPr>
            <a:endParaRPr lang="en-US"/>
          </a:p>
        </p:txBody>
      </p:sp>
      <p:sp>
        <p:nvSpPr>
          <p:cNvPr id="6" name="Rectangle 8"/>
          <p:cNvSpPr>
            <a:spLocks noGrp="1" noChangeArrowheads="1"/>
          </p:cNvSpPr>
          <p:nvPr>
            <p:ph type="sldNum" sz="quarter" idx="12"/>
          </p:nvPr>
        </p:nvSpPr>
        <p:spPr>
          <a:ln/>
        </p:spPr>
        <p:txBody>
          <a:bodyPr/>
          <a:lstStyle>
            <a:lvl1pPr>
              <a:defRPr/>
            </a:lvl1pPr>
          </a:lstStyle>
          <a:p>
            <a:fld id="{0EE3C5F0-1EC2-42F7-94D6-2FC1AFBAADE2}"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dt" sz="half" idx="10"/>
          </p:nvPr>
        </p:nvSpPr>
        <p:spPr>
          <a:ln/>
        </p:spPr>
        <p:txBody>
          <a:bodyPr/>
          <a:lstStyle>
            <a:lvl1pPr>
              <a:defRPr/>
            </a:lvl1pPr>
          </a:lstStyle>
          <a:p>
            <a:pPr>
              <a:defRPr/>
            </a:pPr>
            <a:endParaRPr lang="en-US"/>
          </a:p>
        </p:txBody>
      </p:sp>
      <p:sp>
        <p:nvSpPr>
          <p:cNvPr id="5" name="Rectangle 7"/>
          <p:cNvSpPr>
            <a:spLocks noGrp="1" noChangeArrowheads="1"/>
          </p:cNvSpPr>
          <p:nvPr>
            <p:ph type="ftr" sz="quarter" idx="11"/>
          </p:nvPr>
        </p:nvSpPr>
        <p:spPr>
          <a:ln/>
        </p:spPr>
        <p:txBody>
          <a:bodyPr/>
          <a:lstStyle>
            <a:lvl1pPr>
              <a:defRPr/>
            </a:lvl1pPr>
          </a:lstStyle>
          <a:p>
            <a:pPr>
              <a:defRPr/>
            </a:pPr>
            <a:endParaRPr lang="en-US"/>
          </a:p>
        </p:txBody>
      </p:sp>
      <p:sp>
        <p:nvSpPr>
          <p:cNvPr id="6" name="Rectangle 8"/>
          <p:cNvSpPr>
            <a:spLocks noGrp="1" noChangeArrowheads="1"/>
          </p:cNvSpPr>
          <p:nvPr>
            <p:ph type="sldNum" sz="quarter" idx="12"/>
          </p:nvPr>
        </p:nvSpPr>
        <p:spPr>
          <a:ln/>
        </p:spPr>
        <p:txBody>
          <a:bodyPr/>
          <a:lstStyle>
            <a:lvl1pPr>
              <a:defRPr/>
            </a:lvl1pPr>
          </a:lstStyle>
          <a:p>
            <a:fld id="{B190EA1B-3FBE-405F-AFA1-AA8DF7BE7EC6}"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66738" y="1752600"/>
            <a:ext cx="39243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3438" y="1752600"/>
            <a:ext cx="39243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dt" sz="half" idx="10"/>
          </p:nvPr>
        </p:nvSpPr>
        <p:spPr>
          <a:ln/>
        </p:spPr>
        <p:txBody>
          <a:bodyPr/>
          <a:lstStyle>
            <a:lvl1pPr>
              <a:defRPr/>
            </a:lvl1pPr>
          </a:lstStyle>
          <a:p>
            <a:pPr>
              <a:defRPr/>
            </a:pPr>
            <a:endParaRPr lang="en-US"/>
          </a:p>
        </p:txBody>
      </p:sp>
      <p:sp>
        <p:nvSpPr>
          <p:cNvPr id="6" name="Rectangle 7"/>
          <p:cNvSpPr>
            <a:spLocks noGrp="1" noChangeArrowheads="1"/>
          </p:cNvSpPr>
          <p:nvPr>
            <p:ph type="ftr" sz="quarter" idx="11"/>
          </p:nvPr>
        </p:nvSpPr>
        <p:spPr>
          <a:ln/>
        </p:spPr>
        <p:txBody>
          <a:bodyPr/>
          <a:lstStyle>
            <a:lvl1pPr>
              <a:defRPr/>
            </a:lvl1pPr>
          </a:lstStyle>
          <a:p>
            <a:pPr>
              <a:defRPr/>
            </a:pPr>
            <a:endParaRPr lang="en-US"/>
          </a:p>
        </p:txBody>
      </p:sp>
      <p:sp>
        <p:nvSpPr>
          <p:cNvPr id="7" name="Rectangle 8"/>
          <p:cNvSpPr>
            <a:spLocks noGrp="1" noChangeArrowheads="1"/>
          </p:cNvSpPr>
          <p:nvPr>
            <p:ph type="sldNum" sz="quarter" idx="12"/>
          </p:nvPr>
        </p:nvSpPr>
        <p:spPr>
          <a:ln/>
        </p:spPr>
        <p:txBody>
          <a:bodyPr/>
          <a:lstStyle>
            <a:lvl1pPr>
              <a:defRPr/>
            </a:lvl1pPr>
          </a:lstStyle>
          <a:p>
            <a:fld id="{F1C4C3DB-23B1-446B-9B94-0553D668DE7C}"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a:spLocks noGrp="1" noChangeArrowheads="1"/>
          </p:cNvSpPr>
          <p:nvPr>
            <p:ph type="dt" sz="half" idx="10"/>
          </p:nvPr>
        </p:nvSpPr>
        <p:spPr>
          <a:ln/>
        </p:spPr>
        <p:txBody>
          <a:bodyPr/>
          <a:lstStyle>
            <a:lvl1pPr>
              <a:defRPr/>
            </a:lvl1pPr>
          </a:lstStyle>
          <a:p>
            <a:pPr>
              <a:defRPr/>
            </a:pPr>
            <a:endParaRPr lang="en-US"/>
          </a:p>
        </p:txBody>
      </p:sp>
      <p:sp>
        <p:nvSpPr>
          <p:cNvPr id="8" name="Rectangle 7"/>
          <p:cNvSpPr>
            <a:spLocks noGrp="1" noChangeArrowheads="1"/>
          </p:cNvSpPr>
          <p:nvPr>
            <p:ph type="ftr" sz="quarter" idx="11"/>
          </p:nvPr>
        </p:nvSpPr>
        <p:spPr>
          <a:ln/>
        </p:spPr>
        <p:txBody>
          <a:bodyPr/>
          <a:lstStyle>
            <a:lvl1pPr>
              <a:defRPr/>
            </a:lvl1pPr>
          </a:lstStyle>
          <a:p>
            <a:pPr>
              <a:defRPr/>
            </a:pPr>
            <a:endParaRPr lang="en-US"/>
          </a:p>
        </p:txBody>
      </p:sp>
      <p:sp>
        <p:nvSpPr>
          <p:cNvPr id="9" name="Rectangle 8"/>
          <p:cNvSpPr>
            <a:spLocks noGrp="1" noChangeArrowheads="1"/>
          </p:cNvSpPr>
          <p:nvPr>
            <p:ph type="sldNum" sz="quarter" idx="12"/>
          </p:nvPr>
        </p:nvSpPr>
        <p:spPr>
          <a:ln/>
        </p:spPr>
        <p:txBody>
          <a:bodyPr/>
          <a:lstStyle>
            <a:lvl1pPr>
              <a:defRPr/>
            </a:lvl1pPr>
          </a:lstStyle>
          <a:p>
            <a:fld id="{B5F155D8-7902-451A-A893-8527248E273E}"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6"/>
          <p:cNvSpPr>
            <a:spLocks noGrp="1" noChangeArrowheads="1"/>
          </p:cNvSpPr>
          <p:nvPr>
            <p:ph type="dt" sz="half" idx="10"/>
          </p:nvPr>
        </p:nvSpPr>
        <p:spPr>
          <a:ln/>
        </p:spPr>
        <p:txBody>
          <a:bodyPr/>
          <a:lstStyle>
            <a:lvl1pPr>
              <a:defRPr/>
            </a:lvl1pPr>
          </a:lstStyle>
          <a:p>
            <a:pPr>
              <a:defRPr/>
            </a:pPr>
            <a:endParaRPr lang="en-US"/>
          </a:p>
        </p:txBody>
      </p:sp>
      <p:sp>
        <p:nvSpPr>
          <p:cNvPr id="4" name="Rectangle 7"/>
          <p:cNvSpPr>
            <a:spLocks noGrp="1" noChangeArrowheads="1"/>
          </p:cNvSpPr>
          <p:nvPr>
            <p:ph type="ftr" sz="quarter" idx="11"/>
          </p:nvPr>
        </p:nvSpPr>
        <p:spPr>
          <a:ln/>
        </p:spPr>
        <p:txBody>
          <a:bodyPr/>
          <a:lstStyle>
            <a:lvl1pPr>
              <a:defRPr/>
            </a:lvl1pPr>
          </a:lstStyle>
          <a:p>
            <a:pPr>
              <a:defRPr/>
            </a:pPr>
            <a:endParaRPr lang="en-US"/>
          </a:p>
        </p:txBody>
      </p:sp>
      <p:sp>
        <p:nvSpPr>
          <p:cNvPr id="5" name="Rectangle 8"/>
          <p:cNvSpPr>
            <a:spLocks noGrp="1" noChangeArrowheads="1"/>
          </p:cNvSpPr>
          <p:nvPr>
            <p:ph type="sldNum" sz="quarter" idx="12"/>
          </p:nvPr>
        </p:nvSpPr>
        <p:spPr>
          <a:ln/>
        </p:spPr>
        <p:txBody>
          <a:bodyPr/>
          <a:lstStyle>
            <a:lvl1pPr>
              <a:defRPr/>
            </a:lvl1pPr>
          </a:lstStyle>
          <a:p>
            <a:fld id="{8A2621A4-3315-4624-9D16-FF90D793927A}"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dt" sz="half" idx="10"/>
          </p:nvPr>
        </p:nvSpPr>
        <p:spPr>
          <a:ln/>
        </p:spPr>
        <p:txBody>
          <a:bodyPr/>
          <a:lstStyle>
            <a:lvl1pPr>
              <a:defRPr/>
            </a:lvl1pPr>
          </a:lstStyle>
          <a:p>
            <a:pPr>
              <a:defRPr/>
            </a:pPr>
            <a:endParaRPr lang="en-US"/>
          </a:p>
        </p:txBody>
      </p:sp>
      <p:sp>
        <p:nvSpPr>
          <p:cNvPr id="3" name="Rectangle 7"/>
          <p:cNvSpPr>
            <a:spLocks noGrp="1" noChangeArrowheads="1"/>
          </p:cNvSpPr>
          <p:nvPr>
            <p:ph type="ftr" sz="quarter" idx="11"/>
          </p:nvPr>
        </p:nvSpPr>
        <p:spPr>
          <a:ln/>
        </p:spPr>
        <p:txBody>
          <a:bodyPr/>
          <a:lstStyle>
            <a:lvl1pPr>
              <a:defRPr/>
            </a:lvl1pPr>
          </a:lstStyle>
          <a:p>
            <a:pPr>
              <a:defRPr/>
            </a:pPr>
            <a:endParaRPr lang="en-US"/>
          </a:p>
        </p:txBody>
      </p:sp>
      <p:sp>
        <p:nvSpPr>
          <p:cNvPr id="4" name="Rectangle 8"/>
          <p:cNvSpPr>
            <a:spLocks noGrp="1" noChangeArrowheads="1"/>
          </p:cNvSpPr>
          <p:nvPr>
            <p:ph type="sldNum" sz="quarter" idx="12"/>
          </p:nvPr>
        </p:nvSpPr>
        <p:spPr>
          <a:ln/>
        </p:spPr>
        <p:txBody>
          <a:bodyPr/>
          <a:lstStyle>
            <a:lvl1pPr>
              <a:defRPr/>
            </a:lvl1pPr>
          </a:lstStyle>
          <a:p>
            <a:fld id="{532B6CDA-A0D1-4011-B81B-79B737AEDBFD}"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dt" sz="half" idx="10"/>
          </p:nvPr>
        </p:nvSpPr>
        <p:spPr>
          <a:ln/>
        </p:spPr>
        <p:txBody>
          <a:bodyPr/>
          <a:lstStyle>
            <a:lvl1pPr>
              <a:defRPr/>
            </a:lvl1pPr>
          </a:lstStyle>
          <a:p>
            <a:pPr>
              <a:defRPr/>
            </a:pPr>
            <a:endParaRPr lang="en-US"/>
          </a:p>
        </p:txBody>
      </p:sp>
      <p:sp>
        <p:nvSpPr>
          <p:cNvPr id="6" name="Rectangle 7"/>
          <p:cNvSpPr>
            <a:spLocks noGrp="1" noChangeArrowheads="1"/>
          </p:cNvSpPr>
          <p:nvPr>
            <p:ph type="ftr" sz="quarter" idx="11"/>
          </p:nvPr>
        </p:nvSpPr>
        <p:spPr>
          <a:ln/>
        </p:spPr>
        <p:txBody>
          <a:bodyPr/>
          <a:lstStyle>
            <a:lvl1pPr>
              <a:defRPr/>
            </a:lvl1pPr>
          </a:lstStyle>
          <a:p>
            <a:pPr>
              <a:defRPr/>
            </a:pPr>
            <a:endParaRPr lang="en-US"/>
          </a:p>
        </p:txBody>
      </p:sp>
      <p:sp>
        <p:nvSpPr>
          <p:cNvPr id="7" name="Rectangle 8"/>
          <p:cNvSpPr>
            <a:spLocks noGrp="1" noChangeArrowheads="1"/>
          </p:cNvSpPr>
          <p:nvPr>
            <p:ph type="sldNum" sz="quarter" idx="12"/>
          </p:nvPr>
        </p:nvSpPr>
        <p:spPr>
          <a:ln/>
        </p:spPr>
        <p:txBody>
          <a:bodyPr/>
          <a:lstStyle>
            <a:lvl1pPr>
              <a:defRPr/>
            </a:lvl1pPr>
          </a:lstStyle>
          <a:p>
            <a:fld id="{C8546347-002E-43FD-ACC0-FC71FF229B31}"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dt" sz="half" idx="10"/>
          </p:nvPr>
        </p:nvSpPr>
        <p:spPr>
          <a:ln/>
        </p:spPr>
        <p:txBody>
          <a:bodyPr/>
          <a:lstStyle>
            <a:lvl1pPr>
              <a:defRPr/>
            </a:lvl1pPr>
          </a:lstStyle>
          <a:p>
            <a:pPr>
              <a:defRPr/>
            </a:pPr>
            <a:endParaRPr lang="en-US"/>
          </a:p>
        </p:txBody>
      </p:sp>
      <p:sp>
        <p:nvSpPr>
          <p:cNvPr id="6" name="Rectangle 7"/>
          <p:cNvSpPr>
            <a:spLocks noGrp="1" noChangeArrowheads="1"/>
          </p:cNvSpPr>
          <p:nvPr>
            <p:ph type="ftr" sz="quarter" idx="11"/>
          </p:nvPr>
        </p:nvSpPr>
        <p:spPr>
          <a:ln/>
        </p:spPr>
        <p:txBody>
          <a:bodyPr/>
          <a:lstStyle>
            <a:lvl1pPr>
              <a:defRPr/>
            </a:lvl1pPr>
          </a:lstStyle>
          <a:p>
            <a:pPr>
              <a:defRPr/>
            </a:pPr>
            <a:endParaRPr lang="en-US"/>
          </a:p>
        </p:txBody>
      </p:sp>
      <p:sp>
        <p:nvSpPr>
          <p:cNvPr id="7" name="Rectangle 8"/>
          <p:cNvSpPr>
            <a:spLocks noGrp="1" noChangeArrowheads="1"/>
          </p:cNvSpPr>
          <p:nvPr>
            <p:ph type="sldNum" sz="quarter" idx="12"/>
          </p:nvPr>
        </p:nvSpPr>
        <p:spPr>
          <a:ln/>
        </p:spPr>
        <p:txBody>
          <a:bodyPr/>
          <a:lstStyle>
            <a:lvl1pPr>
              <a:defRPr/>
            </a:lvl1pPr>
          </a:lstStyle>
          <a:p>
            <a:fld id="{4BDE5137-C313-48D0-B7BB-0D9D8F562BD7}"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ltHorz">
          <a:fgClr>
            <a:schemeClr val="bg2"/>
          </a:fgClr>
          <a:bgClr>
            <a:schemeClr val="bg1"/>
          </a:bgClr>
        </a:patt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74675" y="304800"/>
            <a:ext cx="8001000" cy="1216025"/>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566738" y="1752600"/>
            <a:ext cx="8001000" cy="426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8676" name="AutoShape 4"/>
          <p:cNvSpPr>
            <a:spLocks noChangeArrowheads="1"/>
          </p:cNvSpPr>
          <p:nvPr/>
        </p:nvSpPr>
        <p:spPr bwMode="auto">
          <a:xfrm>
            <a:off x="609600" y="1566863"/>
            <a:ext cx="7958138" cy="109537"/>
          </a:xfrm>
          <a:custGeom>
            <a:avLst/>
            <a:gdLst>
              <a:gd name="G0" fmla="+- 585 0 0"/>
            </a:gdLst>
            <a:ahLst/>
            <a:cxnLst>
              <a:cxn ang="0">
                <a:pos x="0" y="0"/>
              </a:cxn>
              <a:cxn ang="0">
                <a:pos x="585" y="0"/>
              </a:cxn>
              <a:cxn ang="0">
                <a:pos x="585" y="1000"/>
              </a:cxn>
              <a:cxn ang="0">
                <a:pos x="0" y="1000"/>
              </a:cxn>
              <a:cxn ang="0">
                <a:pos x="0" y="0"/>
              </a:cxn>
              <a:cxn ang="0">
                <a:pos x="1000" y="0"/>
              </a:cxn>
            </a:cxnLst>
            <a:rect l="0" t="0" r="r" b="b"/>
            <a:pathLst>
              <a:path w="1000" h="1000" stroke="0">
                <a:moveTo>
                  <a:pt x="0" y="0"/>
                </a:moveTo>
                <a:lnTo>
                  <a:pt x="585" y="0"/>
                </a:lnTo>
                <a:lnTo>
                  <a:pt x="585" y="1000"/>
                </a:lnTo>
                <a:lnTo>
                  <a:pt x="0" y="1000"/>
                </a:lnTo>
                <a:close/>
              </a:path>
              <a:path w="1000" h="1000">
                <a:moveTo>
                  <a:pt x="0" y="0"/>
                </a:moveTo>
                <a:lnTo>
                  <a:pt x="1000" y="0"/>
                </a:lnTo>
              </a:path>
            </a:pathLst>
          </a:custGeom>
          <a:solidFill>
            <a:schemeClr val="accent2"/>
          </a:solidFill>
          <a:ln w="9525">
            <a:solidFill>
              <a:schemeClr val="accent2"/>
            </a:solidFill>
            <a:round/>
            <a:headEnd/>
            <a:tailEnd/>
          </a:ln>
        </p:spPr>
        <p:txBody>
          <a:bodyPr/>
          <a:lstStyle/>
          <a:p>
            <a:pPr eaLnBrk="1" hangingPunct="1">
              <a:defRPr/>
            </a:pPr>
            <a:endParaRPr lang="en-US" sz="2400">
              <a:latin typeface="Times New Roman" charset="0"/>
              <a:ea typeface="+mn-ea"/>
            </a:endParaRPr>
          </a:p>
        </p:txBody>
      </p:sp>
      <p:sp>
        <p:nvSpPr>
          <p:cNvPr id="28677" name="Line 5"/>
          <p:cNvSpPr>
            <a:spLocks noChangeShapeType="1"/>
          </p:cNvSpPr>
          <p:nvPr/>
        </p:nvSpPr>
        <p:spPr bwMode="auto">
          <a:xfrm flipV="1">
            <a:off x="609600" y="6172200"/>
            <a:ext cx="7924800" cy="0"/>
          </a:xfrm>
          <a:prstGeom prst="line">
            <a:avLst/>
          </a:prstGeom>
          <a:noFill/>
          <a:ln w="3175">
            <a:solidFill>
              <a:schemeClr val="accent2"/>
            </a:solidFill>
            <a:round/>
            <a:headEnd/>
            <a:tailEnd/>
          </a:ln>
          <a:effectLst/>
        </p:spPr>
        <p:txBody>
          <a:bodyPr/>
          <a:lstStyle/>
          <a:p>
            <a:pPr>
              <a:defRPr/>
            </a:pPr>
            <a:endParaRPr lang="en-US">
              <a:ea typeface="+mn-ea"/>
            </a:endParaRPr>
          </a:p>
        </p:txBody>
      </p:sp>
      <p:sp>
        <p:nvSpPr>
          <p:cNvPr id="28678" name="Rectangle 6"/>
          <p:cNvSpPr>
            <a:spLocks noGrp="1" noChangeArrowheads="1"/>
          </p:cNvSpPr>
          <p:nvPr>
            <p:ph type="dt" sz="half" idx="2"/>
          </p:nvPr>
        </p:nvSpPr>
        <p:spPr bwMode="auto">
          <a:xfrm>
            <a:off x="609600" y="6245225"/>
            <a:ext cx="19812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ea typeface="+mn-ea"/>
              </a:defRPr>
            </a:lvl1pPr>
          </a:lstStyle>
          <a:p>
            <a:pPr>
              <a:defRPr/>
            </a:pPr>
            <a:endParaRPr lang="en-US"/>
          </a:p>
        </p:txBody>
      </p:sp>
      <p:sp>
        <p:nvSpPr>
          <p:cNvPr id="28679" name="Rectangle 7"/>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200">
                <a:ea typeface="+mn-ea"/>
              </a:defRPr>
            </a:lvl1pPr>
          </a:lstStyle>
          <a:p>
            <a:pPr>
              <a:defRPr/>
            </a:pPr>
            <a:endParaRPr lang="en-US"/>
          </a:p>
        </p:txBody>
      </p:sp>
      <p:sp>
        <p:nvSpPr>
          <p:cNvPr id="28680" name="Rectangle 8"/>
          <p:cNvSpPr>
            <a:spLocks noGrp="1" noChangeArrowheads="1"/>
          </p:cNvSpPr>
          <p:nvPr>
            <p:ph type="sldNum" sz="quarter" idx="4"/>
          </p:nvPr>
        </p:nvSpPr>
        <p:spPr bwMode="auto">
          <a:xfrm>
            <a:off x="6553200" y="6245225"/>
            <a:ext cx="19812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000" b="1">
                <a:latin typeface="Arial Unicode MS" charset="0"/>
              </a:defRPr>
            </a:lvl1pPr>
          </a:lstStyle>
          <a:p>
            <a:fld id="{A43CA4B9-62DE-46E5-BD92-669A387A50D2}"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745" r:id="rId1"/>
    <p:sldLayoutId id="2147483732" r:id="rId2"/>
    <p:sldLayoutId id="2147483733" r:id="rId3"/>
    <p:sldLayoutId id="2147483734" r:id="rId4"/>
    <p:sldLayoutId id="2147483735" r:id="rId5"/>
    <p:sldLayoutId id="2147483736" r:id="rId6"/>
    <p:sldLayoutId id="2147483737" r:id="rId7"/>
    <p:sldLayoutId id="2147483738" r:id="rId8"/>
    <p:sldLayoutId id="2147483739" r:id="rId9"/>
    <p:sldLayoutId id="2147483740" r:id="rId10"/>
    <p:sldLayoutId id="2147483741" r:id="rId11"/>
    <p:sldLayoutId id="2147483742" r:id="rId12"/>
    <p:sldLayoutId id="2147483743" r:id="rId13"/>
    <p:sldLayoutId id="2147483744" r:id="rId14"/>
  </p:sldLayoutIdLst>
  <p:timing>
    <p:tnLst>
      <p:par>
        <p:cTn id="1" dur="indefinite" restart="never" nodeType="tmRoot"/>
      </p:par>
    </p:tnLst>
  </p:timing>
  <p:hf hdr="0" ftr="0" dt="0"/>
  <p:txStyles>
    <p:titleStyle>
      <a:lvl1pPr algn="l" rtl="0" eaLnBrk="0" fontAlgn="base" hangingPunct="0">
        <a:spcBef>
          <a:spcPct val="0"/>
        </a:spcBef>
        <a:spcAft>
          <a:spcPct val="0"/>
        </a:spcAft>
        <a:defRPr sz="3800">
          <a:solidFill>
            <a:schemeClr val="tx2"/>
          </a:solidFill>
          <a:latin typeface="+mj-lt"/>
          <a:ea typeface="ＭＳ Ｐゴシック" charset="-128"/>
          <a:cs typeface="ＭＳ Ｐゴシック" charset="-128"/>
        </a:defRPr>
      </a:lvl1pPr>
      <a:lvl2pPr algn="l" rtl="0" eaLnBrk="0" fontAlgn="base" hangingPunct="0">
        <a:spcBef>
          <a:spcPct val="0"/>
        </a:spcBef>
        <a:spcAft>
          <a:spcPct val="0"/>
        </a:spcAft>
        <a:defRPr sz="3800">
          <a:solidFill>
            <a:schemeClr val="tx2"/>
          </a:solidFill>
          <a:latin typeface="Arial" charset="0"/>
          <a:ea typeface="ＭＳ Ｐゴシック" charset="-128"/>
          <a:cs typeface="ＭＳ Ｐゴシック" charset="-128"/>
        </a:defRPr>
      </a:lvl2pPr>
      <a:lvl3pPr algn="l" rtl="0" eaLnBrk="0" fontAlgn="base" hangingPunct="0">
        <a:spcBef>
          <a:spcPct val="0"/>
        </a:spcBef>
        <a:spcAft>
          <a:spcPct val="0"/>
        </a:spcAft>
        <a:defRPr sz="3800">
          <a:solidFill>
            <a:schemeClr val="tx2"/>
          </a:solidFill>
          <a:latin typeface="Arial" charset="0"/>
          <a:ea typeface="ＭＳ Ｐゴシック" charset="-128"/>
          <a:cs typeface="ＭＳ Ｐゴシック" charset="-128"/>
        </a:defRPr>
      </a:lvl3pPr>
      <a:lvl4pPr algn="l" rtl="0" eaLnBrk="0" fontAlgn="base" hangingPunct="0">
        <a:spcBef>
          <a:spcPct val="0"/>
        </a:spcBef>
        <a:spcAft>
          <a:spcPct val="0"/>
        </a:spcAft>
        <a:defRPr sz="3800">
          <a:solidFill>
            <a:schemeClr val="tx2"/>
          </a:solidFill>
          <a:latin typeface="Arial" charset="0"/>
          <a:ea typeface="ＭＳ Ｐゴシック" charset="-128"/>
          <a:cs typeface="ＭＳ Ｐゴシック" charset="-128"/>
        </a:defRPr>
      </a:lvl4pPr>
      <a:lvl5pPr algn="l" rtl="0" eaLnBrk="0" fontAlgn="base" hangingPunct="0">
        <a:spcBef>
          <a:spcPct val="0"/>
        </a:spcBef>
        <a:spcAft>
          <a:spcPct val="0"/>
        </a:spcAft>
        <a:defRPr sz="3800">
          <a:solidFill>
            <a:schemeClr val="tx2"/>
          </a:solidFill>
          <a:latin typeface="Arial" charset="0"/>
          <a:ea typeface="ＭＳ Ｐゴシック" charset="-128"/>
          <a:cs typeface="ＭＳ Ｐゴシック" charset="-128"/>
        </a:defRPr>
      </a:lvl5pPr>
      <a:lvl6pPr marL="457200" algn="l" rtl="0" fontAlgn="base">
        <a:spcBef>
          <a:spcPct val="0"/>
        </a:spcBef>
        <a:spcAft>
          <a:spcPct val="0"/>
        </a:spcAft>
        <a:defRPr sz="3800">
          <a:solidFill>
            <a:schemeClr val="tx2"/>
          </a:solidFill>
          <a:latin typeface="Arial" charset="0"/>
        </a:defRPr>
      </a:lvl6pPr>
      <a:lvl7pPr marL="914400" algn="l" rtl="0" fontAlgn="base">
        <a:spcBef>
          <a:spcPct val="0"/>
        </a:spcBef>
        <a:spcAft>
          <a:spcPct val="0"/>
        </a:spcAft>
        <a:defRPr sz="3800">
          <a:solidFill>
            <a:schemeClr val="tx2"/>
          </a:solidFill>
          <a:latin typeface="Arial" charset="0"/>
        </a:defRPr>
      </a:lvl7pPr>
      <a:lvl8pPr marL="1371600" algn="l" rtl="0" fontAlgn="base">
        <a:spcBef>
          <a:spcPct val="0"/>
        </a:spcBef>
        <a:spcAft>
          <a:spcPct val="0"/>
        </a:spcAft>
        <a:defRPr sz="3800">
          <a:solidFill>
            <a:schemeClr val="tx2"/>
          </a:solidFill>
          <a:latin typeface="Arial" charset="0"/>
        </a:defRPr>
      </a:lvl8pPr>
      <a:lvl9pPr marL="1828800" algn="l" rtl="0" fontAlgn="base">
        <a:spcBef>
          <a:spcPct val="0"/>
        </a:spcBef>
        <a:spcAft>
          <a:spcPct val="0"/>
        </a:spcAft>
        <a:defRPr sz="3800">
          <a:solidFill>
            <a:schemeClr val="tx2"/>
          </a:solidFill>
          <a:latin typeface="Arial" charset="0"/>
        </a:defRPr>
      </a:lvl9pPr>
    </p:titleStyle>
    <p:bodyStyle>
      <a:lvl1pPr marL="469900" indent="-469900" algn="l" rtl="0" eaLnBrk="0" fontAlgn="base" hangingPunct="0">
        <a:spcBef>
          <a:spcPct val="20000"/>
        </a:spcBef>
        <a:spcAft>
          <a:spcPct val="0"/>
        </a:spcAft>
        <a:buClr>
          <a:schemeClr val="accent2"/>
        </a:buClr>
        <a:buFont typeface="Wingdings" charset="2"/>
        <a:buChar char="o"/>
        <a:defRPr sz="3000">
          <a:solidFill>
            <a:schemeClr val="tx1"/>
          </a:solidFill>
          <a:latin typeface="+mn-lt"/>
          <a:ea typeface="ＭＳ Ｐゴシック" charset="-128"/>
          <a:cs typeface="ＭＳ Ｐゴシック" charset="-128"/>
        </a:defRPr>
      </a:lvl1pPr>
      <a:lvl2pPr marL="908050" indent="-436563" algn="l" rtl="0" eaLnBrk="0" fontAlgn="base" hangingPunct="0">
        <a:spcBef>
          <a:spcPct val="20000"/>
        </a:spcBef>
        <a:spcAft>
          <a:spcPct val="0"/>
        </a:spcAft>
        <a:buClr>
          <a:schemeClr val="accent2"/>
        </a:buClr>
        <a:buFont typeface="Wingdings" charset="2"/>
        <a:buChar char="n"/>
        <a:defRPr sz="2600">
          <a:solidFill>
            <a:schemeClr val="tx1"/>
          </a:solidFill>
          <a:latin typeface="+mn-lt"/>
          <a:ea typeface="ＭＳ Ｐゴシック" charset="-128"/>
        </a:defRPr>
      </a:lvl2pPr>
      <a:lvl3pPr marL="1304925" indent="-395288" algn="l" rtl="0" eaLnBrk="0" fontAlgn="base" hangingPunct="0">
        <a:spcBef>
          <a:spcPct val="20000"/>
        </a:spcBef>
        <a:spcAft>
          <a:spcPct val="0"/>
        </a:spcAft>
        <a:buClr>
          <a:schemeClr val="accent2"/>
        </a:buClr>
        <a:buFont typeface="Wingdings" charset="2"/>
        <a:buChar char="o"/>
        <a:defRPr sz="2300">
          <a:solidFill>
            <a:schemeClr val="tx1"/>
          </a:solidFill>
          <a:latin typeface="+mn-lt"/>
          <a:ea typeface="ＭＳ Ｐゴシック" charset="-128"/>
        </a:defRPr>
      </a:lvl3pPr>
      <a:lvl4pPr marL="1693863" indent="-387350" algn="l" rtl="0" eaLnBrk="0" fontAlgn="base" hangingPunct="0">
        <a:spcBef>
          <a:spcPct val="20000"/>
        </a:spcBef>
        <a:spcAft>
          <a:spcPct val="0"/>
        </a:spcAft>
        <a:buClr>
          <a:schemeClr val="accent2"/>
        </a:buClr>
        <a:buFont typeface="Wingdings" charset="2"/>
        <a:buChar char="n"/>
        <a:defRPr sz="2000">
          <a:solidFill>
            <a:schemeClr val="tx1"/>
          </a:solidFill>
          <a:latin typeface="+mn-lt"/>
          <a:ea typeface="ＭＳ Ｐゴシック" charset="-128"/>
        </a:defRPr>
      </a:lvl4pPr>
      <a:lvl5pPr marL="2093913" indent="-398463" algn="l" rtl="0" eaLnBrk="0" fontAlgn="base" hangingPunct="0">
        <a:spcBef>
          <a:spcPct val="25000"/>
        </a:spcBef>
        <a:spcAft>
          <a:spcPct val="0"/>
        </a:spcAft>
        <a:buClr>
          <a:schemeClr val="accent2"/>
        </a:buClr>
        <a:buFont typeface="Wingdings" charset="2"/>
        <a:buChar char="§"/>
        <a:defRPr sz="2000">
          <a:solidFill>
            <a:schemeClr val="tx1"/>
          </a:solidFill>
          <a:latin typeface="+mn-lt"/>
          <a:ea typeface="ＭＳ Ｐゴシック" charset="-128"/>
        </a:defRPr>
      </a:lvl5pPr>
      <a:lvl6pPr marL="2551113" indent="-398463" algn="l" rtl="0" fontAlgn="base">
        <a:spcBef>
          <a:spcPct val="25000"/>
        </a:spcBef>
        <a:spcAft>
          <a:spcPct val="0"/>
        </a:spcAft>
        <a:buClr>
          <a:schemeClr val="accent2"/>
        </a:buClr>
        <a:buFont typeface="Wingdings" charset="2"/>
        <a:buChar char="§"/>
        <a:defRPr sz="2000">
          <a:solidFill>
            <a:schemeClr val="tx1"/>
          </a:solidFill>
          <a:latin typeface="+mn-lt"/>
          <a:ea typeface="ＭＳ Ｐゴシック" charset="-128"/>
        </a:defRPr>
      </a:lvl6pPr>
      <a:lvl7pPr marL="3008313" indent="-398463" algn="l" rtl="0" fontAlgn="base">
        <a:spcBef>
          <a:spcPct val="25000"/>
        </a:spcBef>
        <a:spcAft>
          <a:spcPct val="0"/>
        </a:spcAft>
        <a:buClr>
          <a:schemeClr val="accent2"/>
        </a:buClr>
        <a:buFont typeface="Wingdings" charset="2"/>
        <a:buChar char="§"/>
        <a:defRPr sz="2000">
          <a:solidFill>
            <a:schemeClr val="tx1"/>
          </a:solidFill>
          <a:latin typeface="+mn-lt"/>
          <a:ea typeface="ＭＳ Ｐゴシック" charset="-128"/>
        </a:defRPr>
      </a:lvl7pPr>
      <a:lvl8pPr marL="3465513" indent="-398463" algn="l" rtl="0" fontAlgn="base">
        <a:spcBef>
          <a:spcPct val="25000"/>
        </a:spcBef>
        <a:spcAft>
          <a:spcPct val="0"/>
        </a:spcAft>
        <a:buClr>
          <a:schemeClr val="accent2"/>
        </a:buClr>
        <a:buFont typeface="Wingdings" charset="2"/>
        <a:buChar char="§"/>
        <a:defRPr sz="2000">
          <a:solidFill>
            <a:schemeClr val="tx1"/>
          </a:solidFill>
          <a:latin typeface="+mn-lt"/>
          <a:ea typeface="ＭＳ Ｐゴシック" charset="-128"/>
        </a:defRPr>
      </a:lvl8pPr>
      <a:lvl9pPr marL="3922713" indent="-398463" algn="l" rtl="0" fontAlgn="base">
        <a:spcBef>
          <a:spcPct val="25000"/>
        </a:spcBef>
        <a:spcAft>
          <a:spcPct val="0"/>
        </a:spcAft>
        <a:buClr>
          <a:schemeClr val="accent2"/>
        </a:buClr>
        <a:buFont typeface="Wingdings" charset="2"/>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3" Type="http://schemas.openxmlformats.org/officeDocument/2006/relationships/hyperlink" Target="National%20Park%20Survey.pdf" TargetMode="External"/><Relationship Id="rId7" Type="http://schemas.openxmlformats.org/officeDocument/2006/relationships/image" Target="../media/image1.jpeg"/><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hyperlink" Target="NRA%20Survey%20pg3.pdf" TargetMode="External"/><Relationship Id="rId5" Type="http://schemas.openxmlformats.org/officeDocument/2006/relationships/hyperlink" Target="NRA%20Survey%20pg2.pdf" TargetMode="External"/><Relationship Id="rId4" Type="http://schemas.openxmlformats.org/officeDocument/2006/relationships/hyperlink" Target="NRA%20Survey%20pg1.pdf" TargetMode="Externa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4.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p:txBody>
          <a:bodyPr/>
          <a:lstStyle/>
          <a:p>
            <a:fld id="{52F7DF60-5183-419B-B080-51F1EE02AF57}" type="slidenum">
              <a:rPr lang="en-US"/>
              <a:pPr/>
              <a:t>1</a:t>
            </a:fld>
            <a:endParaRPr lang="en-US"/>
          </a:p>
        </p:txBody>
      </p:sp>
      <p:sp>
        <p:nvSpPr>
          <p:cNvPr id="2050" name="Rectangle 2"/>
          <p:cNvSpPr>
            <a:spLocks noGrp="1" noChangeArrowheads="1"/>
          </p:cNvSpPr>
          <p:nvPr>
            <p:ph type="ctrTitle"/>
          </p:nvPr>
        </p:nvSpPr>
        <p:spPr/>
        <p:txBody>
          <a:bodyPr/>
          <a:lstStyle/>
          <a:p>
            <a:pPr eaLnBrk="1" hangingPunct="1"/>
            <a:r>
              <a:rPr lang="en-US" sz="3600" b="1" smtClean="0">
                <a:solidFill>
                  <a:schemeClr val="accent2"/>
                </a:solidFill>
                <a:effectLst>
                  <a:outerShdw blurRad="38100" dist="38100" dir="2700000" algn="tl">
                    <a:srgbClr val="C0C0C0"/>
                  </a:outerShdw>
                </a:effectLst>
              </a:rPr>
              <a:t>Survey Research</a:t>
            </a:r>
            <a:r>
              <a:rPr lang="en-US" sz="2000" b="1" smtClean="0">
                <a:solidFill>
                  <a:schemeClr val="tx1"/>
                </a:solidFill>
                <a:effectLst>
                  <a:outerShdw blurRad="38100" dist="38100" dir="2700000" algn="tl">
                    <a:srgbClr val="C0C0C0"/>
                  </a:outerShdw>
                </a:effectLst>
              </a:rPr>
              <a:t/>
            </a:r>
            <a:br>
              <a:rPr lang="en-US" sz="2000" b="1" smtClean="0">
                <a:solidFill>
                  <a:schemeClr val="tx1"/>
                </a:solidFill>
                <a:effectLst>
                  <a:outerShdw blurRad="38100" dist="38100" dir="2700000" algn="tl">
                    <a:srgbClr val="C0C0C0"/>
                  </a:outerShdw>
                </a:effectLst>
              </a:rPr>
            </a:br>
            <a:r>
              <a:rPr lang="en-US" sz="1800" b="1" smtClean="0">
                <a:solidFill>
                  <a:schemeClr val="tx1"/>
                </a:solidFill>
                <a:effectLst>
                  <a:outerShdw blurRad="38100" dist="38100" dir="2700000" algn="tl">
                    <a:srgbClr val="C0C0C0"/>
                  </a:outerShdw>
                </a:effectLst>
              </a:rPr>
              <a:t>UAPP702: Research Design for Urban &amp; Public Policy</a:t>
            </a:r>
            <a:br>
              <a:rPr lang="en-US" sz="1800" b="1" smtClean="0">
                <a:solidFill>
                  <a:schemeClr val="tx1"/>
                </a:solidFill>
                <a:effectLst>
                  <a:outerShdw blurRad="38100" dist="38100" dir="2700000" algn="tl">
                    <a:srgbClr val="C0C0C0"/>
                  </a:outerShdw>
                </a:effectLst>
              </a:rPr>
            </a:br>
            <a:r>
              <a:rPr lang="en-US" sz="1800" b="1" smtClean="0">
                <a:solidFill>
                  <a:schemeClr val="tx1"/>
                </a:solidFill>
                <a:effectLst>
                  <a:outerShdw blurRad="38100" dist="38100" dir="2700000" algn="tl">
                    <a:srgbClr val="C0C0C0"/>
                  </a:outerShdw>
                </a:effectLst>
              </a:rPr>
              <a:t>Class Notes</a:t>
            </a:r>
          </a:p>
        </p:txBody>
      </p:sp>
      <p:sp>
        <p:nvSpPr>
          <p:cNvPr id="2051" name="Rectangle 3"/>
          <p:cNvSpPr>
            <a:spLocks noGrp="1" noChangeArrowheads="1"/>
          </p:cNvSpPr>
          <p:nvPr>
            <p:ph type="subTitle" idx="1"/>
          </p:nvPr>
        </p:nvSpPr>
        <p:spPr>
          <a:xfrm>
            <a:off x="1219200" y="3352800"/>
            <a:ext cx="7315200" cy="1524000"/>
          </a:xfrm>
        </p:spPr>
        <p:txBody>
          <a:bodyPr/>
          <a:lstStyle/>
          <a:p>
            <a:pPr eaLnBrk="1" hangingPunct="1">
              <a:lnSpc>
                <a:spcPct val="80000"/>
              </a:lnSpc>
            </a:pPr>
            <a:r>
              <a:rPr lang="en-US" sz="1400" b="1" smtClean="0">
                <a:effectLst>
                  <a:outerShdw blurRad="38100" dist="38100" dir="2700000" algn="tl">
                    <a:srgbClr val="C0C0C0"/>
                  </a:outerShdw>
                </a:effectLst>
              </a:rPr>
              <a:t>Based on </a:t>
            </a:r>
            <a:r>
              <a:rPr lang="en-US" sz="1400" b="1" smtClean="0">
                <a:solidFill>
                  <a:schemeClr val="accent2"/>
                </a:solidFill>
                <a:effectLst>
                  <a:outerShdw blurRad="38100" dist="38100" dir="2700000" algn="tl">
                    <a:srgbClr val="C0C0C0"/>
                  </a:outerShdw>
                </a:effectLst>
              </a:rPr>
              <a:t>Earl Babbie, </a:t>
            </a:r>
            <a:r>
              <a:rPr lang="en-US" sz="1400" b="1" i="1" smtClean="0">
                <a:solidFill>
                  <a:schemeClr val="accent2"/>
                </a:solidFill>
                <a:effectLst>
                  <a:outerShdw blurRad="38100" dist="38100" dir="2700000" algn="tl">
                    <a:srgbClr val="C0C0C0"/>
                  </a:outerShdw>
                </a:effectLst>
              </a:rPr>
              <a:t>The Practice of Social Research</a:t>
            </a:r>
            <a:endParaRPr lang="en-US" sz="1400" b="1" smtClean="0">
              <a:solidFill>
                <a:schemeClr val="accent2"/>
              </a:solidFill>
              <a:effectLst>
                <a:outerShdw blurRad="38100" dist="38100" dir="2700000" algn="tl">
                  <a:srgbClr val="C0C0C0"/>
                </a:outerShdw>
              </a:effectLst>
            </a:endParaRPr>
          </a:p>
          <a:p>
            <a:pPr eaLnBrk="1" hangingPunct="1">
              <a:lnSpc>
                <a:spcPct val="80000"/>
              </a:lnSpc>
            </a:pPr>
            <a:endParaRPr lang="en-US" sz="1400" b="1" smtClean="0"/>
          </a:p>
          <a:p>
            <a:pPr eaLnBrk="1" hangingPunct="1">
              <a:lnSpc>
                <a:spcPct val="80000"/>
              </a:lnSpc>
            </a:pPr>
            <a:r>
              <a:rPr lang="en-US" sz="1400" b="1" smtClean="0">
                <a:effectLst>
                  <a:outerShdw blurRad="38100" dist="38100" dir="2700000" algn="tl">
                    <a:srgbClr val="C0C0C0"/>
                  </a:outerShdw>
                </a:effectLst>
              </a:rPr>
              <a:t>Danilo Yanich</a:t>
            </a:r>
          </a:p>
          <a:p>
            <a:pPr eaLnBrk="1" hangingPunct="1">
              <a:lnSpc>
                <a:spcPct val="80000"/>
              </a:lnSpc>
            </a:pPr>
            <a:r>
              <a:rPr lang="en-US" sz="1200" b="1" smtClean="0">
                <a:effectLst>
                  <a:outerShdw blurRad="38100" dist="38100" dir="2700000" algn="tl">
                    <a:srgbClr val="C0C0C0"/>
                  </a:outerShdw>
                </a:effectLst>
              </a:rPr>
              <a:t>Center for Community Research &amp; Service</a:t>
            </a:r>
          </a:p>
          <a:p>
            <a:pPr eaLnBrk="1" hangingPunct="1">
              <a:lnSpc>
                <a:spcPct val="80000"/>
              </a:lnSpc>
            </a:pPr>
            <a:r>
              <a:rPr lang="en-US" sz="1200" b="1" smtClean="0">
                <a:effectLst>
                  <a:outerShdw blurRad="38100" dist="38100" dir="2700000" algn="tl">
                    <a:srgbClr val="C0C0C0"/>
                  </a:outerShdw>
                </a:effectLst>
              </a:rPr>
              <a:t>School of Public Policy &amp; Administration</a:t>
            </a:r>
          </a:p>
          <a:p>
            <a:pPr eaLnBrk="1" hangingPunct="1">
              <a:lnSpc>
                <a:spcPct val="80000"/>
              </a:lnSpc>
            </a:pPr>
            <a:r>
              <a:rPr lang="en-US" sz="1200" b="1" smtClean="0">
                <a:effectLst>
                  <a:outerShdw blurRad="38100" dist="38100" dir="2700000" algn="tl">
                    <a:srgbClr val="C0C0C0"/>
                  </a:outerShdw>
                </a:effectLst>
              </a:rPr>
              <a:t>University of Delaware</a:t>
            </a: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6"/>
          <p:cNvSpPr>
            <a:spLocks noGrp="1"/>
          </p:cNvSpPr>
          <p:nvPr>
            <p:ph type="sldNum" sz="quarter" idx="12"/>
          </p:nvPr>
        </p:nvSpPr>
        <p:spPr>
          <a:noFill/>
        </p:spPr>
        <p:txBody>
          <a:bodyPr/>
          <a:lstStyle/>
          <a:p>
            <a:fld id="{75BDF498-E7A0-4F5A-B244-FE6367A52A81}" type="slidenum">
              <a:rPr lang="en-US"/>
              <a:pPr/>
              <a:t>10</a:t>
            </a:fld>
            <a:endParaRPr lang="en-US"/>
          </a:p>
        </p:txBody>
      </p:sp>
      <p:sp>
        <p:nvSpPr>
          <p:cNvPr id="38914" name="Rectangle 2"/>
          <p:cNvSpPr>
            <a:spLocks noGrp="1" noChangeArrowheads="1"/>
          </p:cNvSpPr>
          <p:nvPr>
            <p:ph type="title"/>
          </p:nvPr>
        </p:nvSpPr>
        <p:spPr/>
        <p:txBody>
          <a:bodyPr/>
          <a:lstStyle/>
          <a:p>
            <a:pPr eaLnBrk="1" hangingPunct="1">
              <a:defRPr/>
            </a:pPr>
            <a:r>
              <a:rPr lang="en-US" sz="3200" b="1">
                <a:effectLst>
                  <a:outerShdw blurRad="38100" dist="38100" dir="2700000" algn="tl">
                    <a:srgbClr val="DDDDDD"/>
                  </a:outerShdw>
                </a:effectLst>
                <a:ea typeface="+mj-ea"/>
                <a:cs typeface="+mj-cs"/>
              </a:rPr>
              <a:t>Guidelines for Asking Questions, </a:t>
            </a:r>
            <a:r>
              <a:rPr lang="en-US" sz="2400" b="1">
                <a:effectLst>
                  <a:outerShdw blurRad="38100" dist="38100" dir="2700000" algn="tl">
                    <a:srgbClr val="DDDDDD"/>
                  </a:outerShdw>
                </a:effectLst>
                <a:ea typeface="+mj-ea"/>
                <a:cs typeface="+mj-cs"/>
              </a:rPr>
              <a:t>p.6</a:t>
            </a:r>
          </a:p>
        </p:txBody>
      </p:sp>
      <p:sp>
        <p:nvSpPr>
          <p:cNvPr id="38915" name="Rectangle 3"/>
          <p:cNvSpPr>
            <a:spLocks noGrp="1" noChangeArrowheads="1"/>
          </p:cNvSpPr>
          <p:nvPr>
            <p:ph type="body" sz="half" idx="1"/>
          </p:nvPr>
        </p:nvSpPr>
        <p:spPr/>
        <p:txBody>
          <a:bodyPr/>
          <a:lstStyle/>
          <a:p>
            <a:pPr eaLnBrk="1" hangingPunct="1"/>
            <a:r>
              <a:rPr lang="en-US" sz="2000" b="1" smtClean="0">
                <a:effectLst>
                  <a:outerShdw blurRad="38100" dist="38100" dir="2700000" algn="tl">
                    <a:srgbClr val="C0C0C0"/>
                  </a:outerShdw>
                </a:effectLst>
              </a:rPr>
              <a:t>Avoid biased items and terms</a:t>
            </a:r>
          </a:p>
          <a:p>
            <a:pPr lvl="1" eaLnBrk="1" hangingPunct="1"/>
            <a:endParaRPr lang="en-US" sz="1800" smtClean="0"/>
          </a:p>
          <a:p>
            <a:pPr lvl="1" eaLnBrk="1" hangingPunct="1"/>
            <a:r>
              <a:rPr lang="en-US" sz="1800" smtClean="0"/>
              <a:t>Questions should not encourage a particular response or discourage another. </a:t>
            </a:r>
          </a:p>
          <a:p>
            <a:pPr lvl="1" eaLnBrk="1" hangingPunct="1"/>
            <a:endParaRPr lang="en-US" sz="1800" smtClean="0"/>
          </a:p>
          <a:p>
            <a:pPr lvl="1" eaLnBrk="1" hangingPunct="1"/>
            <a:r>
              <a:rPr lang="en-US" sz="1800" smtClean="0"/>
              <a:t>Be wary of "social desirability" of answers</a:t>
            </a:r>
          </a:p>
          <a:p>
            <a:pPr eaLnBrk="1" hangingPunct="1"/>
            <a:endParaRPr lang="en-US" sz="2000" smtClean="0"/>
          </a:p>
        </p:txBody>
      </p:sp>
      <p:graphicFrame>
        <p:nvGraphicFramePr>
          <p:cNvPr id="39039" name="Group 127"/>
          <p:cNvGraphicFramePr>
            <a:graphicFrameLocks noGrp="1"/>
          </p:cNvGraphicFramePr>
          <p:nvPr>
            <p:ph sz="half" idx="2"/>
          </p:nvPr>
        </p:nvGraphicFramePr>
        <p:xfrm>
          <a:off x="4495800" y="1752600"/>
          <a:ext cx="4071938" cy="4267200"/>
        </p:xfrm>
        <a:graphic>
          <a:graphicData uri="http://schemas.openxmlformats.org/drawingml/2006/table">
            <a:tbl>
              <a:tblPr/>
              <a:tblGrid>
                <a:gridCol w="2036763"/>
                <a:gridCol w="2035175"/>
              </a:tblGrid>
              <a:tr h="533400">
                <a:tc gridSpan="2">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charset="2"/>
                        <a:buNone/>
                        <a:tabLst/>
                      </a:pPr>
                      <a:r>
                        <a:rPr kumimoji="0" lang="en-US" sz="1400" b="1" i="0" u="none" strike="noStrike" cap="none" normalizeH="0" baseline="0">
                          <a:ln>
                            <a:noFill/>
                          </a:ln>
                          <a:solidFill>
                            <a:srgbClr val="6600CC"/>
                          </a:solidFill>
                          <a:effectLst>
                            <a:outerShdw blurRad="38100" dist="38100" dir="2700000" algn="tl">
                              <a:srgbClr val="DDDDDD"/>
                            </a:outerShdw>
                          </a:effectLst>
                          <a:latin typeface="Arial" charset="0"/>
                        </a:rPr>
                        <a:t>Attitudes re: government spending for programs in the General Social Survey, 1989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cap="flat">
                      <a:noFill/>
                    </a:lnT>
                    <a:lnB>
                      <a:noFill/>
                    </a:lnB>
                    <a:lnTlToBr>
                      <a:noFill/>
                    </a:lnTlToBr>
                    <a:lnBlToTr>
                      <a:noFill/>
                    </a:lnBlToTr>
                    <a:noFill/>
                  </a:tcPr>
                </a:tc>
                <a:tc hMerge="1">
                  <a:txBody>
                    <a:bodyPr/>
                    <a:lstStyle/>
                    <a:p>
                      <a:endParaRPr lang="en-US"/>
                    </a:p>
                  </a:txBody>
                  <a:tcPr/>
                </a:tc>
              </a:tr>
              <a:tr h="533400">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charset="2"/>
                        <a:buNone/>
                        <a:tabLst/>
                      </a:pPr>
                      <a:r>
                        <a:rPr kumimoji="0" lang="en-US" sz="1600" b="1" i="1" u="none" strike="noStrike" cap="none" normalizeH="0" baseline="0">
                          <a:ln>
                            <a:noFill/>
                          </a:ln>
                          <a:solidFill>
                            <a:schemeClr val="accent2"/>
                          </a:solidFill>
                          <a:effectLst>
                            <a:outerShdw blurRad="38100" dist="38100" dir="2700000" algn="tl">
                              <a:srgbClr val="000000"/>
                            </a:outerShdw>
                          </a:effectLst>
                          <a:latin typeface="Arial" charset="0"/>
                        </a:rPr>
                        <a:t>More support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solidFill>
                      <a:srgbClr val="6600CC"/>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charset="2"/>
                        <a:buNone/>
                        <a:tabLst/>
                      </a:pPr>
                      <a:r>
                        <a:rPr kumimoji="0" lang="en-US" sz="1600" b="1" i="1" u="none" strike="noStrike" cap="none" normalizeH="0" baseline="0">
                          <a:ln>
                            <a:noFill/>
                          </a:ln>
                          <a:solidFill>
                            <a:schemeClr val="accent2"/>
                          </a:solidFill>
                          <a:effectLst>
                            <a:outerShdw blurRad="38100" dist="38100" dir="2700000" algn="tl">
                              <a:srgbClr val="DDDDDD"/>
                            </a:outerShdw>
                          </a:effectLst>
                          <a:latin typeface="Arial" charset="0"/>
                        </a:rPr>
                        <a:t>Less support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r>
              <a:tr h="533400">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charset="2"/>
                        <a:buNone/>
                        <a:tabLst/>
                      </a:pPr>
                      <a:r>
                        <a:rPr kumimoji="0" lang="en-US" sz="1200" b="1" i="0" u="none" strike="noStrike" cap="none" normalizeH="0" baseline="0">
                          <a:ln>
                            <a:noFill/>
                          </a:ln>
                          <a:solidFill>
                            <a:schemeClr val="bg1"/>
                          </a:solidFill>
                          <a:effectLst/>
                          <a:latin typeface="Arial" charset="0"/>
                        </a:rPr>
                        <a:t>Assistance to the poor</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6600CC"/>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charset="2"/>
                        <a:buNone/>
                        <a:tabLst/>
                      </a:pPr>
                      <a:r>
                        <a:rPr kumimoji="0" lang="en-US" sz="1200" b="1" i="0" u="none" strike="noStrike" cap="none" normalizeH="0" baseline="0">
                          <a:ln>
                            <a:noFill/>
                          </a:ln>
                          <a:solidFill>
                            <a:schemeClr val="tx1"/>
                          </a:solidFill>
                          <a:effectLst/>
                          <a:latin typeface="Arial" charset="0"/>
                        </a:rPr>
                        <a:t>Welfare reform</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33400">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charset="2"/>
                        <a:buNone/>
                        <a:tabLst/>
                      </a:pPr>
                      <a:r>
                        <a:rPr kumimoji="0" lang="en-US" sz="1200" b="1" i="0" u="none" strike="noStrike" cap="none" normalizeH="0" baseline="0">
                          <a:ln>
                            <a:noFill/>
                          </a:ln>
                          <a:solidFill>
                            <a:schemeClr val="bg1"/>
                          </a:solidFill>
                          <a:effectLst/>
                          <a:latin typeface="Arial" charset="0"/>
                        </a:rPr>
                        <a:t>Halting rising crime rate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6600CC"/>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charset="2"/>
                        <a:buNone/>
                        <a:tabLst/>
                      </a:pPr>
                      <a:r>
                        <a:rPr kumimoji="0" lang="en-US" sz="1200" b="1" i="0" u="none" strike="noStrike" cap="none" normalizeH="0" baseline="0">
                          <a:ln>
                            <a:noFill/>
                          </a:ln>
                          <a:solidFill>
                            <a:schemeClr val="tx1"/>
                          </a:solidFill>
                          <a:effectLst/>
                          <a:latin typeface="Arial" charset="0"/>
                        </a:rPr>
                        <a:t>Law enforcement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33400">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charset="2"/>
                        <a:buNone/>
                        <a:tabLst/>
                      </a:pPr>
                      <a:r>
                        <a:rPr kumimoji="0" lang="en-US" sz="1200" b="1" i="0" u="none" strike="noStrike" cap="none" normalizeH="0" baseline="0">
                          <a:ln>
                            <a:noFill/>
                          </a:ln>
                          <a:solidFill>
                            <a:schemeClr val="bg1"/>
                          </a:solidFill>
                          <a:effectLst/>
                          <a:latin typeface="Arial" charset="0"/>
                        </a:rPr>
                        <a:t>Dealing with drug addiction</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6600CC"/>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charset="2"/>
                        <a:buNone/>
                        <a:tabLst/>
                      </a:pPr>
                      <a:r>
                        <a:rPr kumimoji="0" lang="en-US" sz="1200" b="1" i="0" u="none" strike="noStrike" cap="none" normalizeH="0" baseline="0">
                          <a:ln>
                            <a:noFill/>
                          </a:ln>
                          <a:solidFill>
                            <a:schemeClr val="tx1"/>
                          </a:solidFill>
                          <a:effectLst/>
                          <a:latin typeface="Arial" charset="0"/>
                        </a:rPr>
                        <a:t>Drug rehabilitation</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33400">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charset="2"/>
                        <a:buNone/>
                        <a:tabLst/>
                      </a:pPr>
                      <a:r>
                        <a:rPr kumimoji="0" lang="en-US" sz="1200" b="1" i="0" u="none" strike="noStrike" cap="none" normalizeH="0" baseline="0">
                          <a:ln>
                            <a:noFill/>
                          </a:ln>
                          <a:solidFill>
                            <a:schemeClr val="bg1"/>
                          </a:solidFill>
                          <a:effectLst/>
                          <a:latin typeface="Arial" charset="0"/>
                        </a:rPr>
                        <a:t>Solving problems of big cities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6600CC"/>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charset="2"/>
                        <a:buNone/>
                        <a:tabLst/>
                      </a:pPr>
                      <a:r>
                        <a:rPr kumimoji="0" lang="en-US" sz="1200" b="1" i="0" u="none" strike="noStrike" cap="none" normalizeH="0" baseline="0">
                          <a:ln>
                            <a:noFill/>
                          </a:ln>
                          <a:solidFill>
                            <a:schemeClr val="tx1"/>
                          </a:solidFill>
                          <a:effectLst/>
                          <a:latin typeface="Arial" charset="0"/>
                        </a:rPr>
                        <a:t>Assistance to big cities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33400">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charset="2"/>
                        <a:buNone/>
                        <a:tabLst/>
                      </a:pPr>
                      <a:r>
                        <a:rPr kumimoji="0" lang="en-US" sz="1200" b="1" i="0" u="none" strike="noStrike" cap="none" normalizeH="0" baseline="0">
                          <a:ln>
                            <a:noFill/>
                          </a:ln>
                          <a:solidFill>
                            <a:schemeClr val="bg1"/>
                          </a:solidFill>
                          <a:effectLst/>
                          <a:latin typeface="Arial" charset="0"/>
                        </a:rPr>
                        <a:t>Improving conditions of blacks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6600CC"/>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charset="2"/>
                        <a:buNone/>
                        <a:tabLst/>
                      </a:pPr>
                      <a:r>
                        <a:rPr kumimoji="0" lang="en-US" sz="1200" b="1" i="0" u="none" strike="noStrike" cap="none" normalizeH="0" baseline="0">
                          <a:ln>
                            <a:noFill/>
                          </a:ln>
                          <a:solidFill>
                            <a:schemeClr val="tx1"/>
                          </a:solidFill>
                          <a:effectLst/>
                          <a:latin typeface="Arial" charset="0"/>
                        </a:rPr>
                        <a:t>Assistance to blacks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33400">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charset="2"/>
                        <a:buNone/>
                        <a:tabLst/>
                      </a:pPr>
                      <a:r>
                        <a:rPr kumimoji="0" lang="en-US" sz="1200" b="1" i="0" u="none" strike="noStrike" cap="none" normalizeH="0" baseline="0">
                          <a:ln>
                            <a:noFill/>
                          </a:ln>
                          <a:solidFill>
                            <a:schemeClr val="bg1"/>
                          </a:solidFill>
                          <a:effectLst/>
                          <a:latin typeface="Arial" charset="0"/>
                        </a:rPr>
                        <a:t>Protecting social security</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6600CC"/>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charset="2"/>
                        <a:buNone/>
                        <a:tabLst/>
                      </a:pPr>
                      <a:r>
                        <a:rPr kumimoji="0" lang="en-US" sz="1200" b="1" i="0" u="none" strike="noStrike" cap="none" normalizeH="0" baseline="0">
                          <a:ln>
                            <a:noFill/>
                          </a:ln>
                          <a:solidFill>
                            <a:schemeClr val="tx1"/>
                          </a:solidFill>
                          <a:effectLst/>
                          <a:latin typeface="Arial" charset="0"/>
                        </a:rPr>
                        <a:t>Social security</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pPr eaLnBrk="1" hangingPunct="1"/>
            <a:r>
              <a:rPr lang="en-US" smtClean="0"/>
              <a:t>Surveys “gone wild”</a:t>
            </a:r>
          </a:p>
        </p:txBody>
      </p:sp>
      <p:sp>
        <p:nvSpPr>
          <p:cNvPr id="27651" name="Content Placeholder 2"/>
          <p:cNvSpPr>
            <a:spLocks noGrp="1"/>
          </p:cNvSpPr>
          <p:nvPr>
            <p:ph idx="1"/>
          </p:nvPr>
        </p:nvSpPr>
        <p:spPr>
          <a:xfrm>
            <a:off x="533400" y="1828800"/>
            <a:ext cx="4614863" cy="838200"/>
          </a:xfrm>
        </p:spPr>
        <p:txBody>
          <a:bodyPr/>
          <a:lstStyle/>
          <a:p>
            <a:pPr eaLnBrk="1" hangingPunct="1"/>
            <a:r>
              <a:rPr lang="en-US" sz="2400" smtClean="0">
                <a:hlinkClick r:id="rId3" action="ppaction://hlinkfile"/>
              </a:rPr>
              <a:t>National Park Survey</a:t>
            </a:r>
            <a:endParaRPr lang="en-US" sz="2400" smtClean="0"/>
          </a:p>
        </p:txBody>
      </p:sp>
      <p:sp>
        <p:nvSpPr>
          <p:cNvPr id="27652" name="Slide Number Placeholder 3"/>
          <p:cNvSpPr>
            <a:spLocks noGrp="1"/>
          </p:cNvSpPr>
          <p:nvPr>
            <p:ph type="sldNum" sz="quarter" idx="12"/>
          </p:nvPr>
        </p:nvSpPr>
        <p:spPr>
          <a:noFill/>
        </p:spPr>
        <p:txBody>
          <a:bodyPr/>
          <a:lstStyle/>
          <a:p>
            <a:fld id="{C803E0AE-B307-4E7A-B63E-68111BC78D83}" type="slidenum">
              <a:rPr lang="en-US"/>
              <a:pPr/>
              <a:t>11</a:t>
            </a:fld>
            <a:endParaRPr lang="en-US"/>
          </a:p>
        </p:txBody>
      </p:sp>
      <p:sp>
        <p:nvSpPr>
          <p:cNvPr id="27653" name="TextBox 4"/>
          <p:cNvSpPr txBox="1">
            <a:spLocks noChangeArrowheads="1"/>
          </p:cNvSpPr>
          <p:nvPr/>
        </p:nvSpPr>
        <p:spPr bwMode="auto">
          <a:xfrm>
            <a:off x="685800" y="2667000"/>
            <a:ext cx="5181600" cy="369888"/>
          </a:xfrm>
          <a:prstGeom prst="rect">
            <a:avLst/>
          </a:prstGeom>
          <a:noFill/>
          <a:ln w="9525">
            <a:noFill/>
            <a:miter lim="800000"/>
            <a:headEnd/>
            <a:tailEnd/>
          </a:ln>
        </p:spPr>
        <p:txBody>
          <a:bodyPr>
            <a:spAutoFit/>
          </a:bodyPr>
          <a:lstStyle/>
          <a:p>
            <a:pPr>
              <a:buFont typeface="Wingdings" charset="2"/>
              <a:buChar char="q"/>
            </a:pPr>
            <a:r>
              <a:rPr lang="en-US"/>
              <a:t>  </a:t>
            </a:r>
            <a:r>
              <a:rPr lang="en-US">
                <a:hlinkClick r:id="rId4" action="ppaction://hlinkfile"/>
              </a:rPr>
              <a:t>NRA Survey 1</a:t>
            </a:r>
            <a:endParaRPr lang="en-US"/>
          </a:p>
        </p:txBody>
      </p:sp>
      <p:sp>
        <p:nvSpPr>
          <p:cNvPr id="27654" name="TextBox 9"/>
          <p:cNvSpPr txBox="1">
            <a:spLocks noChangeArrowheads="1"/>
          </p:cNvSpPr>
          <p:nvPr/>
        </p:nvSpPr>
        <p:spPr bwMode="auto">
          <a:xfrm>
            <a:off x="685800" y="3276600"/>
            <a:ext cx="5257800" cy="369888"/>
          </a:xfrm>
          <a:prstGeom prst="rect">
            <a:avLst/>
          </a:prstGeom>
          <a:noFill/>
          <a:ln w="9525">
            <a:noFill/>
            <a:miter lim="800000"/>
            <a:headEnd/>
            <a:tailEnd/>
          </a:ln>
        </p:spPr>
        <p:txBody>
          <a:bodyPr>
            <a:spAutoFit/>
          </a:bodyPr>
          <a:lstStyle/>
          <a:p>
            <a:pPr>
              <a:buFont typeface="Wingdings" charset="2"/>
              <a:buChar char="q"/>
            </a:pPr>
            <a:r>
              <a:rPr lang="en-US"/>
              <a:t>  </a:t>
            </a:r>
            <a:r>
              <a:rPr lang="en-US">
                <a:hlinkClick r:id="rId5" action="ppaction://hlinkfile"/>
              </a:rPr>
              <a:t>NRA Survey 2</a:t>
            </a:r>
            <a:endParaRPr lang="en-US"/>
          </a:p>
        </p:txBody>
      </p:sp>
      <p:sp>
        <p:nvSpPr>
          <p:cNvPr id="27655" name="TextBox 10"/>
          <p:cNvSpPr txBox="1">
            <a:spLocks noChangeArrowheads="1"/>
          </p:cNvSpPr>
          <p:nvPr/>
        </p:nvSpPr>
        <p:spPr bwMode="auto">
          <a:xfrm>
            <a:off x="685800" y="3886200"/>
            <a:ext cx="5181600" cy="369888"/>
          </a:xfrm>
          <a:prstGeom prst="rect">
            <a:avLst/>
          </a:prstGeom>
          <a:noFill/>
          <a:ln w="9525">
            <a:noFill/>
            <a:miter lim="800000"/>
            <a:headEnd/>
            <a:tailEnd/>
          </a:ln>
        </p:spPr>
        <p:txBody>
          <a:bodyPr>
            <a:spAutoFit/>
          </a:bodyPr>
          <a:lstStyle/>
          <a:p>
            <a:pPr>
              <a:buFont typeface="Wingdings" charset="2"/>
              <a:buChar char="q"/>
            </a:pPr>
            <a:r>
              <a:rPr lang="en-US"/>
              <a:t>  </a:t>
            </a:r>
            <a:r>
              <a:rPr lang="en-US">
                <a:hlinkClick r:id="rId6" action="ppaction://hlinkfile"/>
              </a:rPr>
              <a:t>NRA Survey 3</a:t>
            </a:r>
            <a:endParaRPr lang="en-US"/>
          </a:p>
        </p:txBody>
      </p:sp>
      <p:sp>
        <p:nvSpPr>
          <p:cNvPr id="27656" name="TextBox 13"/>
          <p:cNvSpPr txBox="1">
            <a:spLocks noChangeArrowheads="1"/>
          </p:cNvSpPr>
          <p:nvPr/>
        </p:nvSpPr>
        <p:spPr bwMode="auto">
          <a:xfrm>
            <a:off x="4419600" y="2286000"/>
            <a:ext cx="4267200" cy="369888"/>
          </a:xfrm>
          <a:prstGeom prst="rect">
            <a:avLst/>
          </a:prstGeom>
          <a:noFill/>
          <a:ln w="9525">
            <a:noFill/>
            <a:miter lim="800000"/>
            <a:headEnd/>
            <a:tailEnd/>
          </a:ln>
        </p:spPr>
        <p:txBody>
          <a:bodyPr>
            <a:spAutoFit/>
          </a:bodyPr>
          <a:lstStyle/>
          <a:p>
            <a:endParaRPr lang="en-US"/>
          </a:p>
        </p:txBody>
      </p:sp>
      <p:pic>
        <p:nvPicPr>
          <p:cNvPr id="27657" name="Picture 14" descr="3259_picture_of_a_confused_man_trying_to_figure_out_how_to_answer_a_survey.jpg"/>
          <p:cNvPicPr>
            <a:picLocks noChangeAspect="1"/>
          </p:cNvPicPr>
          <p:nvPr/>
        </p:nvPicPr>
        <p:blipFill>
          <a:blip r:embed="rId7"/>
          <a:srcRect/>
          <a:stretch>
            <a:fillRect/>
          </a:stretch>
        </p:blipFill>
        <p:spPr bwMode="auto">
          <a:xfrm>
            <a:off x="5181600" y="2057400"/>
            <a:ext cx="3200400" cy="38735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Number Placeholder 5"/>
          <p:cNvSpPr>
            <a:spLocks noGrp="1"/>
          </p:cNvSpPr>
          <p:nvPr>
            <p:ph type="sldNum" sz="quarter" idx="12"/>
          </p:nvPr>
        </p:nvSpPr>
        <p:spPr>
          <a:noFill/>
        </p:spPr>
        <p:txBody>
          <a:bodyPr/>
          <a:lstStyle/>
          <a:p>
            <a:fld id="{705CB235-DEE8-4127-BB98-7C81DB5EB17F}" type="slidenum">
              <a:rPr lang="en-US"/>
              <a:pPr/>
              <a:t>12</a:t>
            </a:fld>
            <a:endParaRPr lang="en-US"/>
          </a:p>
        </p:txBody>
      </p:sp>
      <p:sp>
        <p:nvSpPr>
          <p:cNvPr id="40962" name="Rectangle 2"/>
          <p:cNvSpPr>
            <a:spLocks noGrp="1" noChangeArrowheads="1"/>
          </p:cNvSpPr>
          <p:nvPr>
            <p:ph type="title"/>
          </p:nvPr>
        </p:nvSpPr>
        <p:spPr/>
        <p:txBody>
          <a:bodyPr/>
          <a:lstStyle/>
          <a:p>
            <a:pPr eaLnBrk="1" hangingPunct="1">
              <a:defRPr/>
            </a:pPr>
            <a:r>
              <a:rPr lang="en-US" sz="3200" b="1">
                <a:effectLst>
                  <a:outerShdw blurRad="38100" dist="38100" dir="2700000" algn="tl">
                    <a:srgbClr val="DDDDDD"/>
                  </a:outerShdw>
                </a:effectLst>
                <a:ea typeface="+mj-ea"/>
                <a:cs typeface="+mj-cs"/>
              </a:rPr>
              <a:t>Questionnaire Construction</a:t>
            </a:r>
          </a:p>
        </p:txBody>
      </p:sp>
      <p:sp>
        <p:nvSpPr>
          <p:cNvPr id="40963" name="Rectangle 3"/>
          <p:cNvSpPr>
            <a:spLocks noGrp="1" noChangeArrowheads="1"/>
          </p:cNvSpPr>
          <p:nvPr>
            <p:ph type="body" idx="1"/>
          </p:nvPr>
        </p:nvSpPr>
        <p:spPr/>
        <p:txBody>
          <a:bodyPr/>
          <a:lstStyle/>
          <a:p>
            <a:pPr eaLnBrk="1" hangingPunct="1">
              <a:defRPr/>
            </a:pPr>
            <a:r>
              <a:rPr lang="en-US" sz="2800" b="1">
                <a:effectLst>
                  <a:outerShdw blurRad="38100" dist="38100" dir="2700000" algn="tl">
                    <a:srgbClr val="DDDDDD"/>
                  </a:outerShdw>
                </a:effectLst>
                <a:ea typeface="+mn-ea"/>
                <a:cs typeface="+mn-cs"/>
              </a:rPr>
              <a:t>General questionnaire format should be uncluttered</a:t>
            </a:r>
            <a:endParaRPr lang="en-US" sz="2800">
              <a:ea typeface="+mn-ea"/>
              <a:cs typeface="+mn-cs"/>
            </a:endParaRPr>
          </a:p>
          <a:p>
            <a:pPr lvl="1" eaLnBrk="1" hangingPunct="1">
              <a:defRPr/>
            </a:pPr>
            <a:endParaRPr lang="en-US"/>
          </a:p>
          <a:p>
            <a:pPr lvl="1" eaLnBrk="1" hangingPunct="1">
              <a:defRPr/>
            </a:pPr>
            <a:r>
              <a:rPr lang="en-US"/>
              <a:t>Squeezed-together questionnaires are disastrous</a:t>
            </a:r>
          </a:p>
          <a:p>
            <a:pPr eaLnBrk="1" hangingPunct="1">
              <a:defRPr/>
            </a:pPr>
            <a:endParaRPr lang="en-US">
              <a:ea typeface="+mn-ea"/>
              <a:cs typeface="+mn-cs"/>
            </a:endParaRPr>
          </a:p>
          <a:p>
            <a:pPr eaLnBrk="1" hangingPunct="1">
              <a:defRPr/>
            </a:pPr>
            <a:r>
              <a:rPr lang="en-US" sz="2800" b="1">
                <a:effectLst>
                  <a:outerShdw blurRad="38100" dist="38100" dir="2700000" algn="tl">
                    <a:srgbClr val="DDDDDD"/>
                  </a:outerShdw>
                </a:effectLst>
                <a:ea typeface="+mn-ea"/>
                <a:cs typeface="+mn-cs"/>
              </a:rPr>
              <a:t>Formats for respondents should be clean and clear</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Number Placeholder 5"/>
          <p:cNvSpPr>
            <a:spLocks noGrp="1"/>
          </p:cNvSpPr>
          <p:nvPr>
            <p:ph type="sldNum" sz="quarter" idx="12"/>
          </p:nvPr>
        </p:nvSpPr>
        <p:spPr>
          <a:noFill/>
        </p:spPr>
        <p:txBody>
          <a:bodyPr/>
          <a:lstStyle/>
          <a:p>
            <a:fld id="{47C58154-AD69-4625-AA7B-00F09064AB52}" type="slidenum">
              <a:rPr lang="en-US"/>
              <a:pPr/>
              <a:t>13</a:t>
            </a:fld>
            <a:endParaRPr lang="en-US"/>
          </a:p>
        </p:txBody>
      </p:sp>
      <p:sp>
        <p:nvSpPr>
          <p:cNvPr id="41986" name="Rectangle 2"/>
          <p:cNvSpPr>
            <a:spLocks noGrp="1" noChangeArrowheads="1"/>
          </p:cNvSpPr>
          <p:nvPr>
            <p:ph type="title"/>
          </p:nvPr>
        </p:nvSpPr>
        <p:spPr/>
        <p:txBody>
          <a:bodyPr/>
          <a:lstStyle/>
          <a:p>
            <a:pPr eaLnBrk="1" hangingPunct="1">
              <a:defRPr/>
            </a:pPr>
            <a:r>
              <a:rPr lang="en-US" sz="3200" b="1">
                <a:effectLst>
                  <a:outerShdw blurRad="38100" dist="38100" dir="2700000" algn="tl">
                    <a:srgbClr val="DDDDDD"/>
                  </a:outerShdw>
                </a:effectLst>
                <a:ea typeface="+mj-ea"/>
                <a:cs typeface="+mj-cs"/>
              </a:rPr>
              <a:t>Questionnaire Construction, </a:t>
            </a:r>
            <a:r>
              <a:rPr lang="en-US" sz="2400" b="1">
                <a:effectLst>
                  <a:outerShdw blurRad="38100" dist="38100" dir="2700000" algn="tl">
                    <a:srgbClr val="DDDDDD"/>
                  </a:outerShdw>
                </a:effectLst>
                <a:ea typeface="+mj-ea"/>
                <a:cs typeface="+mj-cs"/>
              </a:rPr>
              <a:t>p.2</a:t>
            </a:r>
          </a:p>
        </p:txBody>
      </p:sp>
      <p:sp>
        <p:nvSpPr>
          <p:cNvPr id="41987" name="Rectangle 3"/>
          <p:cNvSpPr>
            <a:spLocks noGrp="1" noChangeArrowheads="1"/>
          </p:cNvSpPr>
          <p:nvPr>
            <p:ph type="body" idx="1"/>
          </p:nvPr>
        </p:nvSpPr>
        <p:spPr/>
        <p:txBody>
          <a:bodyPr/>
          <a:lstStyle/>
          <a:p>
            <a:pPr eaLnBrk="1" hangingPunct="1"/>
            <a:r>
              <a:rPr lang="en-US" sz="2800" b="1" smtClean="0">
                <a:effectLst>
                  <a:outerShdw blurRad="38100" dist="38100" dir="2700000" algn="tl">
                    <a:srgbClr val="C0C0C0"/>
                  </a:outerShdw>
                </a:effectLst>
              </a:rPr>
              <a:t>Contingency question</a:t>
            </a:r>
          </a:p>
          <a:p>
            <a:pPr lvl="1" eaLnBrk="1" hangingPunct="1"/>
            <a:endParaRPr lang="en-US" smtClean="0"/>
          </a:p>
          <a:p>
            <a:pPr lvl="1" eaLnBrk="1" hangingPunct="1"/>
            <a:r>
              <a:rPr lang="en-US" smtClean="0"/>
              <a:t>A question that only applies to the R’s who answered a previous question in a particular “qualifying” manner</a:t>
            </a:r>
          </a:p>
          <a:p>
            <a:pPr lvl="1" eaLnBrk="1" hangingPunct="1"/>
            <a:endParaRPr lang="en-US" smtClean="0"/>
          </a:p>
          <a:p>
            <a:pPr lvl="1" eaLnBrk="1" hangingPunct="1"/>
            <a:r>
              <a:rPr lang="en-US" smtClean="0"/>
              <a:t>Make sure that the directions for answering the subsequent questions are clear for the respondent</a:t>
            </a:r>
          </a:p>
          <a:p>
            <a:pPr lvl="1" eaLnBrk="1" hangingPunct="1">
              <a:buFont typeface="Wingdings" charset="2"/>
              <a:buNone/>
            </a:pPr>
            <a:endParaRPr lang="en-US"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Number Placeholder 5"/>
          <p:cNvSpPr>
            <a:spLocks noGrp="1"/>
          </p:cNvSpPr>
          <p:nvPr>
            <p:ph type="sldNum" sz="quarter" idx="12"/>
          </p:nvPr>
        </p:nvSpPr>
        <p:spPr>
          <a:noFill/>
        </p:spPr>
        <p:txBody>
          <a:bodyPr/>
          <a:lstStyle/>
          <a:p>
            <a:fld id="{606E0E06-76E0-4617-A72B-691E14CE02F5}" type="slidenum">
              <a:rPr lang="en-US"/>
              <a:pPr/>
              <a:t>14</a:t>
            </a:fld>
            <a:endParaRPr lang="en-US"/>
          </a:p>
        </p:txBody>
      </p:sp>
      <p:sp>
        <p:nvSpPr>
          <p:cNvPr id="43010" name="Rectangle 2"/>
          <p:cNvSpPr>
            <a:spLocks noGrp="1" noChangeArrowheads="1"/>
          </p:cNvSpPr>
          <p:nvPr>
            <p:ph type="title"/>
          </p:nvPr>
        </p:nvSpPr>
        <p:spPr/>
        <p:txBody>
          <a:bodyPr/>
          <a:lstStyle/>
          <a:p>
            <a:pPr eaLnBrk="1" hangingPunct="1">
              <a:defRPr/>
            </a:pPr>
            <a:r>
              <a:rPr lang="en-US" sz="3200" b="1">
                <a:effectLst>
                  <a:outerShdw blurRad="38100" dist="38100" dir="2700000" algn="tl">
                    <a:srgbClr val="DDDDDD"/>
                  </a:outerShdw>
                </a:effectLst>
                <a:ea typeface="+mj-ea"/>
                <a:cs typeface="+mj-cs"/>
              </a:rPr>
              <a:t>Contingency question, </a:t>
            </a:r>
            <a:r>
              <a:rPr lang="en-US" sz="2400" b="1" i="1">
                <a:solidFill>
                  <a:srgbClr val="6600CC"/>
                </a:solidFill>
                <a:effectLst>
                  <a:outerShdw blurRad="38100" dist="38100" dir="2700000" algn="tl">
                    <a:srgbClr val="DDDDDD"/>
                  </a:outerShdw>
                </a:effectLst>
                <a:ea typeface="+mj-ea"/>
                <a:cs typeface="+mj-cs"/>
              </a:rPr>
              <a:t>example</a:t>
            </a:r>
          </a:p>
        </p:txBody>
      </p:sp>
      <p:sp>
        <p:nvSpPr>
          <p:cNvPr id="43011" name="Rectangle 3"/>
          <p:cNvSpPr>
            <a:spLocks noGrp="1" noChangeArrowheads="1"/>
          </p:cNvSpPr>
          <p:nvPr>
            <p:ph type="body" idx="1"/>
          </p:nvPr>
        </p:nvSpPr>
        <p:spPr/>
        <p:txBody>
          <a:bodyPr/>
          <a:lstStyle/>
          <a:p>
            <a:pPr eaLnBrk="1" hangingPunct="1">
              <a:defRPr/>
            </a:pPr>
            <a:r>
              <a:rPr lang="en-US" sz="2400" b="1" dirty="0">
                <a:effectLst>
                  <a:outerShdw blurRad="38100" dist="38100" dir="2700000" algn="tl">
                    <a:srgbClr val="DDDDDD"/>
                  </a:outerShdw>
                </a:effectLst>
                <a:ea typeface="+mn-ea"/>
                <a:cs typeface="+mn-cs"/>
              </a:rPr>
              <a:t>Have you ever been abducted by aliens?</a:t>
            </a:r>
          </a:p>
          <a:p>
            <a:pPr lvl="1" eaLnBrk="1" hangingPunct="1">
              <a:defRPr/>
            </a:pPr>
            <a:r>
              <a:rPr lang="en-US" dirty="0"/>
              <a:t>[ ] Yes</a:t>
            </a:r>
          </a:p>
          <a:p>
            <a:pPr lvl="1" eaLnBrk="1" hangingPunct="1">
              <a:defRPr/>
            </a:pPr>
            <a:r>
              <a:rPr lang="en-US" dirty="0"/>
              <a:t>[ ]  No </a:t>
            </a:r>
            <a:r>
              <a:rPr lang="en-US" sz="1200" b="1" dirty="0"/>
              <a:t>(go to ques. # 4)</a:t>
            </a:r>
          </a:p>
        </p:txBody>
      </p:sp>
      <p:grpSp>
        <p:nvGrpSpPr>
          <p:cNvPr id="30725" name="Group 10"/>
          <p:cNvGrpSpPr>
            <a:grpSpLocks/>
          </p:cNvGrpSpPr>
          <p:nvPr/>
        </p:nvGrpSpPr>
        <p:grpSpPr bwMode="auto">
          <a:xfrm>
            <a:off x="2590800" y="2514600"/>
            <a:ext cx="1524000" cy="838200"/>
            <a:chOff x="1632" y="1584"/>
            <a:chExt cx="960" cy="528"/>
          </a:xfrm>
        </p:grpSpPr>
        <p:sp>
          <p:nvSpPr>
            <p:cNvPr id="30731" name="Line 4"/>
            <p:cNvSpPr>
              <a:spLocks noChangeShapeType="1"/>
            </p:cNvSpPr>
            <p:nvPr/>
          </p:nvSpPr>
          <p:spPr bwMode="auto">
            <a:xfrm>
              <a:off x="1632" y="1584"/>
              <a:ext cx="960" cy="0"/>
            </a:xfrm>
            <a:prstGeom prst="line">
              <a:avLst/>
            </a:prstGeom>
            <a:noFill/>
            <a:ln w="9525">
              <a:solidFill>
                <a:schemeClr val="tx1"/>
              </a:solidFill>
              <a:round/>
              <a:headEnd/>
              <a:tailEnd type="triangle" w="med" len="med"/>
            </a:ln>
          </p:spPr>
          <p:txBody>
            <a:bodyPr/>
            <a:lstStyle/>
            <a:p>
              <a:endParaRPr lang="en-US"/>
            </a:p>
          </p:txBody>
        </p:sp>
        <p:sp>
          <p:nvSpPr>
            <p:cNvPr id="30732" name="Line 5"/>
            <p:cNvSpPr>
              <a:spLocks noChangeShapeType="1"/>
            </p:cNvSpPr>
            <p:nvPr/>
          </p:nvSpPr>
          <p:spPr bwMode="auto">
            <a:xfrm>
              <a:off x="2592" y="1584"/>
              <a:ext cx="0" cy="528"/>
            </a:xfrm>
            <a:prstGeom prst="line">
              <a:avLst/>
            </a:prstGeom>
            <a:noFill/>
            <a:ln w="9525">
              <a:solidFill>
                <a:schemeClr val="tx1"/>
              </a:solidFill>
              <a:round/>
              <a:headEnd/>
              <a:tailEnd type="triangle" w="med" len="med"/>
            </a:ln>
          </p:spPr>
          <p:txBody>
            <a:bodyPr/>
            <a:lstStyle/>
            <a:p>
              <a:endParaRPr lang="en-US"/>
            </a:p>
          </p:txBody>
        </p:sp>
      </p:grpSp>
      <p:grpSp>
        <p:nvGrpSpPr>
          <p:cNvPr id="3" name="Group 11"/>
          <p:cNvGrpSpPr>
            <a:grpSpLocks/>
          </p:cNvGrpSpPr>
          <p:nvPr/>
        </p:nvGrpSpPr>
        <p:grpSpPr bwMode="auto">
          <a:xfrm>
            <a:off x="3657600" y="3352800"/>
            <a:ext cx="4876800" cy="1371600"/>
            <a:chOff x="2304" y="2112"/>
            <a:chExt cx="3072" cy="864"/>
          </a:xfrm>
        </p:grpSpPr>
        <p:sp>
          <p:nvSpPr>
            <p:cNvPr id="43014" name="Text Box 6"/>
            <p:cNvSpPr txBox="1">
              <a:spLocks noChangeArrowheads="1"/>
            </p:cNvSpPr>
            <p:nvPr/>
          </p:nvSpPr>
          <p:spPr bwMode="auto">
            <a:xfrm>
              <a:off x="2304" y="2112"/>
              <a:ext cx="3072" cy="674"/>
            </a:xfrm>
            <a:prstGeom prst="rect">
              <a:avLst/>
            </a:prstGeom>
            <a:noFill/>
            <a:ln w="9525">
              <a:noFill/>
              <a:miter lim="800000"/>
              <a:headEnd/>
              <a:tailEnd/>
            </a:ln>
            <a:effectLst/>
          </p:spPr>
          <p:txBody>
            <a:bodyPr>
              <a:spAutoFit/>
            </a:bodyPr>
            <a:lstStyle/>
            <a:p>
              <a:pPr>
                <a:spcBef>
                  <a:spcPct val="50000"/>
                </a:spcBef>
                <a:defRPr/>
              </a:pPr>
              <a:r>
                <a:rPr lang="en-US" sz="1600" b="1" dirty="0">
                  <a:solidFill>
                    <a:srgbClr val="6600CC"/>
                  </a:solidFill>
                  <a:effectLst>
                    <a:outerShdw blurRad="38100" dist="38100" dir="2700000" algn="tl">
                      <a:srgbClr val="DDDDDD"/>
                    </a:outerShdw>
                  </a:effectLst>
                  <a:latin typeface="Arial" charset="0"/>
                  <a:ea typeface="+mn-ea"/>
                </a:rPr>
                <a:t>If yes</a:t>
              </a:r>
              <a:r>
                <a:rPr lang="en-US" sz="1600" dirty="0">
                  <a:latin typeface="Arial" charset="0"/>
                  <a:ea typeface="+mn-ea"/>
                </a:rPr>
                <a:t>: </a:t>
              </a:r>
              <a:r>
                <a:rPr lang="en-US" sz="1600" b="1" dirty="0">
                  <a:latin typeface="Arial" charset="0"/>
                  <a:ea typeface="+mn-ea"/>
                </a:rPr>
                <a:t>Did they let you steer the ship?</a:t>
              </a:r>
            </a:p>
            <a:p>
              <a:pPr>
                <a:spcBef>
                  <a:spcPct val="50000"/>
                </a:spcBef>
                <a:defRPr/>
              </a:pPr>
              <a:r>
                <a:rPr lang="en-US" sz="1600" b="1" dirty="0">
                  <a:latin typeface="Arial" charset="0"/>
                  <a:ea typeface="+mn-ea"/>
                </a:rPr>
                <a:t>	[ ] Yes</a:t>
              </a:r>
            </a:p>
            <a:p>
              <a:pPr>
                <a:spcBef>
                  <a:spcPct val="50000"/>
                </a:spcBef>
                <a:defRPr/>
              </a:pPr>
              <a:r>
                <a:rPr lang="en-US" sz="1600" b="1" dirty="0">
                  <a:latin typeface="Arial" charset="0"/>
                  <a:ea typeface="+mn-ea"/>
                </a:rPr>
                <a:t>	[ ] No</a:t>
              </a:r>
            </a:p>
          </p:txBody>
        </p:sp>
        <p:sp>
          <p:nvSpPr>
            <p:cNvPr id="30729" name="Line 7"/>
            <p:cNvSpPr>
              <a:spLocks noChangeShapeType="1"/>
            </p:cNvSpPr>
            <p:nvPr/>
          </p:nvSpPr>
          <p:spPr bwMode="auto">
            <a:xfrm>
              <a:off x="3312" y="2448"/>
              <a:ext cx="288" cy="0"/>
            </a:xfrm>
            <a:prstGeom prst="line">
              <a:avLst/>
            </a:prstGeom>
            <a:noFill/>
            <a:ln w="9525">
              <a:solidFill>
                <a:schemeClr val="tx1"/>
              </a:solidFill>
              <a:round/>
              <a:headEnd/>
              <a:tailEnd type="triangle" w="med" len="med"/>
            </a:ln>
          </p:spPr>
          <p:txBody>
            <a:bodyPr/>
            <a:lstStyle/>
            <a:p>
              <a:endParaRPr lang="en-US"/>
            </a:p>
          </p:txBody>
        </p:sp>
        <p:sp>
          <p:nvSpPr>
            <p:cNvPr id="30730" name="Line 8"/>
            <p:cNvSpPr>
              <a:spLocks noChangeShapeType="1"/>
            </p:cNvSpPr>
            <p:nvPr/>
          </p:nvSpPr>
          <p:spPr bwMode="auto">
            <a:xfrm>
              <a:off x="3600" y="2448"/>
              <a:ext cx="0" cy="528"/>
            </a:xfrm>
            <a:prstGeom prst="line">
              <a:avLst/>
            </a:prstGeom>
            <a:noFill/>
            <a:ln w="9525">
              <a:solidFill>
                <a:schemeClr val="tx1"/>
              </a:solidFill>
              <a:round/>
              <a:headEnd/>
              <a:tailEnd type="triangle" w="med" len="med"/>
            </a:ln>
          </p:spPr>
          <p:txBody>
            <a:bodyPr/>
            <a:lstStyle/>
            <a:p>
              <a:endParaRPr lang="en-US"/>
            </a:p>
          </p:txBody>
        </p:sp>
      </p:grpSp>
      <p:sp>
        <p:nvSpPr>
          <p:cNvPr id="43017" name="Text Box 9"/>
          <p:cNvSpPr txBox="1">
            <a:spLocks noChangeArrowheads="1"/>
          </p:cNvSpPr>
          <p:nvPr/>
        </p:nvSpPr>
        <p:spPr bwMode="auto">
          <a:xfrm>
            <a:off x="5486400" y="4800600"/>
            <a:ext cx="3124200" cy="1069975"/>
          </a:xfrm>
          <a:prstGeom prst="rect">
            <a:avLst/>
          </a:prstGeom>
          <a:noFill/>
          <a:ln w="9525">
            <a:noFill/>
            <a:miter lim="800000"/>
            <a:headEnd/>
            <a:tailEnd/>
          </a:ln>
          <a:effectLst/>
        </p:spPr>
        <p:txBody>
          <a:bodyPr>
            <a:spAutoFit/>
          </a:bodyPr>
          <a:lstStyle/>
          <a:p>
            <a:pPr>
              <a:spcBef>
                <a:spcPct val="50000"/>
              </a:spcBef>
              <a:defRPr/>
            </a:pPr>
            <a:r>
              <a:rPr lang="en-US" sz="1600" b="1" dirty="0">
                <a:solidFill>
                  <a:srgbClr val="6600CC"/>
                </a:solidFill>
                <a:effectLst>
                  <a:outerShdw blurRad="38100" dist="38100" dir="2700000" algn="tl">
                    <a:srgbClr val="DDDDDD"/>
                  </a:outerShdw>
                </a:effectLst>
                <a:latin typeface="Arial" charset="0"/>
                <a:ea typeface="+mn-ea"/>
              </a:rPr>
              <a:t>If yes</a:t>
            </a:r>
            <a:r>
              <a:rPr lang="en-US" sz="1600" dirty="0">
                <a:latin typeface="Arial" charset="0"/>
                <a:ea typeface="+mn-ea"/>
              </a:rPr>
              <a:t>: </a:t>
            </a:r>
            <a:r>
              <a:rPr lang="en-US" sz="1600" b="1" dirty="0">
                <a:latin typeface="Arial" charset="0"/>
                <a:ea typeface="+mn-ea"/>
              </a:rPr>
              <a:t>How fast did you go?</a:t>
            </a:r>
          </a:p>
          <a:p>
            <a:pPr>
              <a:spcBef>
                <a:spcPct val="50000"/>
              </a:spcBef>
              <a:defRPr/>
            </a:pPr>
            <a:r>
              <a:rPr lang="en-US" sz="1600" b="1" dirty="0">
                <a:latin typeface="Arial" charset="0"/>
                <a:ea typeface="+mn-ea"/>
              </a:rPr>
              <a:t>	[ ] Warp speed</a:t>
            </a:r>
          </a:p>
          <a:p>
            <a:pPr>
              <a:spcBef>
                <a:spcPct val="50000"/>
              </a:spcBef>
              <a:defRPr/>
            </a:pPr>
            <a:r>
              <a:rPr lang="en-US" sz="1600" b="1" dirty="0">
                <a:latin typeface="Arial" charset="0"/>
                <a:ea typeface="+mn-ea"/>
              </a:rPr>
              <a:t>	[ ]  Weenie speed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ntr" presetSubtype="0" fill="hold" grpId="0" nodeType="clickEffect">
                                  <p:stCondLst>
                                    <p:cond delay="0"/>
                                  </p:stCondLst>
                                  <p:childTnLst>
                                    <p:set>
                                      <p:cBhvr>
                                        <p:cTn id="6" dur="1" fill="hold">
                                          <p:stCondLst>
                                            <p:cond delay="0"/>
                                          </p:stCondLst>
                                        </p:cTn>
                                        <p:tgtEl>
                                          <p:spTgt spid="43011">
                                            <p:txEl>
                                              <p:pRg st="0" end="0"/>
                                            </p:txEl>
                                          </p:spTgt>
                                        </p:tgtEl>
                                        <p:attrNameLst>
                                          <p:attrName>style.visibility</p:attrName>
                                        </p:attrNameLst>
                                      </p:cBhvr>
                                      <p:to>
                                        <p:strVal val="visible"/>
                                      </p:to>
                                    </p:set>
                                    <p:anim from="(-#ppt_w/2)" to="(#ppt_x)" calcmode="lin" valueType="num">
                                      <p:cBhvr>
                                        <p:cTn id="7" dur="600" fill="hold">
                                          <p:stCondLst>
                                            <p:cond delay="0"/>
                                          </p:stCondLst>
                                        </p:cTn>
                                        <p:tgtEl>
                                          <p:spTgt spid="43011">
                                            <p:txEl>
                                              <p:pRg st="0" end="0"/>
                                            </p:txEl>
                                          </p:spTgt>
                                        </p:tgtEl>
                                        <p:attrNameLst>
                                          <p:attrName>ppt_x</p:attrName>
                                        </p:attrNameLst>
                                      </p:cBhvr>
                                    </p:anim>
                                    <p:anim from="0" to="-1.0" calcmode="lin" valueType="num">
                                      <p:cBhvr>
                                        <p:cTn id="8" dur="200" decel="50000" autoRev="1" fill="hold">
                                          <p:stCondLst>
                                            <p:cond delay="600"/>
                                          </p:stCondLst>
                                        </p:cTn>
                                        <p:tgtEl>
                                          <p:spTgt spid="43011">
                                            <p:txEl>
                                              <p:pRg st="0" end="0"/>
                                            </p:txEl>
                                          </p:spTgt>
                                        </p:tgtEl>
                                        <p:attrNameLst>
                                          <p:attrName>xshear</p:attrName>
                                        </p:attrNameLst>
                                      </p:cBhvr>
                                    </p:anim>
                                    <p:animScale>
                                      <p:cBhvr>
                                        <p:cTn id="9" dur="200" decel="100000" autoRev="1" fill="hold">
                                          <p:stCondLst>
                                            <p:cond delay="600"/>
                                          </p:stCondLst>
                                        </p:cTn>
                                        <p:tgtEl>
                                          <p:spTgt spid="43011">
                                            <p:txEl>
                                              <p:pRg st="0" end="0"/>
                                            </p:txEl>
                                          </p:spTgt>
                                        </p:tgtEl>
                                      </p:cBhvr>
                                      <p:from x="100000" y="100000"/>
                                      <p:to x="80000" y="100000"/>
                                    </p:animScale>
                                    <p:anim by="(#ppt_h/3+#ppt_w*0.1)" calcmode="lin" valueType="num">
                                      <p:cBhvr additive="sum">
                                        <p:cTn id="10" dur="200" decel="100000" autoRev="1" fill="hold">
                                          <p:stCondLst>
                                            <p:cond delay="600"/>
                                          </p:stCondLst>
                                        </p:cTn>
                                        <p:tgtEl>
                                          <p:spTgt spid="43011">
                                            <p:txEl>
                                              <p:pRg st="0" end="0"/>
                                            </p:txEl>
                                          </p:spTgt>
                                        </p:tgtEl>
                                        <p:attrNameLst>
                                          <p:attrName>ppt_x</p:attrName>
                                        </p:attrNameLst>
                                      </p:cBhvr>
                                    </p:anim>
                                  </p:childTnLst>
                                </p:cTn>
                              </p:par>
                              <p:par>
                                <p:cTn id="11" presetID="34" presetClass="entr" presetSubtype="0" fill="hold" grpId="0" nodeType="withEffect">
                                  <p:stCondLst>
                                    <p:cond delay="0"/>
                                  </p:stCondLst>
                                  <p:childTnLst>
                                    <p:set>
                                      <p:cBhvr>
                                        <p:cTn id="12" dur="1" fill="hold">
                                          <p:stCondLst>
                                            <p:cond delay="0"/>
                                          </p:stCondLst>
                                        </p:cTn>
                                        <p:tgtEl>
                                          <p:spTgt spid="43011">
                                            <p:txEl>
                                              <p:pRg st="1" end="1"/>
                                            </p:txEl>
                                          </p:spTgt>
                                        </p:tgtEl>
                                        <p:attrNameLst>
                                          <p:attrName>style.visibility</p:attrName>
                                        </p:attrNameLst>
                                      </p:cBhvr>
                                      <p:to>
                                        <p:strVal val="visible"/>
                                      </p:to>
                                    </p:set>
                                    <p:anim from="(-#ppt_w/2)" to="(#ppt_x)" calcmode="lin" valueType="num">
                                      <p:cBhvr>
                                        <p:cTn id="13" dur="600" fill="hold">
                                          <p:stCondLst>
                                            <p:cond delay="0"/>
                                          </p:stCondLst>
                                        </p:cTn>
                                        <p:tgtEl>
                                          <p:spTgt spid="43011">
                                            <p:txEl>
                                              <p:pRg st="1" end="1"/>
                                            </p:txEl>
                                          </p:spTgt>
                                        </p:tgtEl>
                                        <p:attrNameLst>
                                          <p:attrName>ppt_x</p:attrName>
                                        </p:attrNameLst>
                                      </p:cBhvr>
                                    </p:anim>
                                    <p:anim from="0" to="-1.0" calcmode="lin" valueType="num">
                                      <p:cBhvr>
                                        <p:cTn id="14" dur="200" decel="50000" autoRev="1" fill="hold">
                                          <p:stCondLst>
                                            <p:cond delay="600"/>
                                          </p:stCondLst>
                                        </p:cTn>
                                        <p:tgtEl>
                                          <p:spTgt spid="43011">
                                            <p:txEl>
                                              <p:pRg st="1" end="1"/>
                                            </p:txEl>
                                          </p:spTgt>
                                        </p:tgtEl>
                                        <p:attrNameLst>
                                          <p:attrName>xshear</p:attrName>
                                        </p:attrNameLst>
                                      </p:cBhvr>
                                    </p:anim>
                                    <p:animScale>
                                      <p:cBhvr>
                                        <p:cTn id="15" dur="200" decel="100000" autoRev="1" fill="hold">
                                          <p:stCondLst>
                                            <p:cond delay="600"/>
                                          </p:stCondLst>
                                        </p:cTn>
                                        <p:tgtEl>
                                          <p:spTgt spid="43011">
                                            <p:txEl>
                                              <p:pRg st="1" end="1"/>
                                            </p:txEl>
                                          </p:spTgt>
                                        </p:tgtEl>
                                      </p:cBhvr>
                                      <p:from x="100000" y="100000"/>
                                      <p:to x="80000" y="100000"/>
                                    </p:animScale>
                                    <p:anim by="(#ppt_h/3+#ppt_w*0.1)" calcmode="lin" valueType="num">
                                      <p:cBhvr additive="sum">
                                        <p:cTn id="16" dur="200" decel="100000" autoRev="1" fill="hold">
                                          <p:stCondLst>
                                            <p:cond delay="600"/>
                                          </p:stCondLst>
                                        </p:cTn>
                                        <p:tgtEl>
                                          <p:spTgt spid="43011">
                                            <p:txEl>
                                              <p:pRg st="1" end="1"/>
                                            </p:txEl>
                                          </p:spTgt>
                                        </p:tgtEl>
                                        <p:attrNameLst>
                                          <p:attrName>ppt_x</p:attrName>
                                        </p:attrNameLst>
                                      </p:cBhvr>
                                    </p:anim>
                                  </p:childTnLst>
                                </p:cTn>
                              </p:par>
                              <p:par>
                                <p:cTn id="17" presetID="34" presetClass="entr" presetSubtype="0" fill="hold" grpId="0" nodeType="withEffect">
                                  <p:stCondLst>
                                    <p:cond delay="0"/>
                                  </p:stCondLst>
                                  <p:childTnLst>
                                    <p:set>
                                      <p:cBhvr>
                                        <p:cTn id="18" dur="1" fill="hold">
                                          <p:stCondLst>
                                            <p:cond delay="0"/>
                                          </p:stCondLst>
                                        </p:cTn>
                                        <p:tgtEl>
                                          <p:spTgt spid="43011">
                                            <p:txEl>
                                              <p:pRg st="2" end="2"/>
                                            </p:txEl>
                                          </p:spTgt>
                                        </p:tgtEl>
                                        <p:attrNameLst>
                                          <p:attrName>style.visibility</p:attrName>
                                        </p:attrNameLst>
                                      </p:cBhvr>
                                      <p:to>
                                        <p:strVal val="visible"/>
                                      </p:to>
                                    </p:set>
                                    <p:anim from="(-#ppt_w/2)" to="(#ppt_x)" calcmode="lin" valueType="num">
                                      <p:cBhvr>
                                        <p:cTn id="19" dur="600" fill="hold">
                                          <p:stCondLst>
                                            <p:cond delay="0"/>
                                          </p:stCondLst>
                                        </p:cTn>
                                        <p:tgtEl>
                                          <p:spTgt spid="43011">
                                            <p:txEl>
                                              <p:pRg st="2" end="2"/>
                                            </p:txEl>
                                          </p:spTgt>
                                        </p:tgtEl>
                                        <p:attrNameLst>
                                          <p:attrName>ppt_x</p:attrName>
                                        </p:attrNameLst>
                                      </p:cBhvr>
                                    </p:anim>
                                    <p:anim from="0" to="-1.0" calcmode="lin" valueType="num">
                                      <p:cBhvr>
                                        <p:cTn id="20" dur="200" decel="50000" autoRev="1" fill="hold">
                                          <p:stCondLst>
                                            <p:cond delay="600"/>
                                          </p:stCondLst>
                                        </p:cTn>
                                        <p:tgtEl>
                                          <p:spTgt spid="43011">
                                            <p:txEl>
                                              <p:pRg st="2" end="2"/>
                                            </p:txEl>
                                          </p:spTgt>
                                        </p:tgtEl>
                                        <p:attrNameLst>
                                          <p:attrName>xshear</p:attrName>
                                        </p:attrNameLst>
                                      </p:cBhvr>
                                    </p:anim>
                                    <p:animScale>
                                      <p:cBhvr>
                                        <p:cTn id="21" dur="200" decel="100000" autoRev="1" fill="hold">
                                          <p:stCondLst>
                                            <p:cond delay="600"/>
                                          </p:stCondLst>
                                        </p:cTn>
                                        <p:tgtEl>
                                          <p:spTgt spid="43011">
                                            <p:txEl>
                                              <p:pRg st="2" end="2"/>
                                            </p:txEl>
                                          </p:spTgt>
                                        </p:tgtEl>
                                      </p:cBhvr>
                                      <p:from x="100000" y="100000"/>
                                      <p:to x="80000" y="100000"/>
                                    </p:animScale>
                                    <p:anim by="(#ppt_h/3+#ppt_w*0.1)" calcmode="lin" valueType="num">
                                      <p:cBhvr additive="sum">
                                        <p:cTn id="22" dur="200" decel="100000" autoRev="1" fill="hold">
                                          <p:stCondLst>
                                            <p:cond delay="600"/>
                                          </p:stCondLst>
                                        </p:cTn>
                                        <p:tgtEl>
                                          <p:spTgt spid="43011">
                                            <p:txEl>
                                              <p:pRg st="2" end="2"/>
                                            </p:txEl>
                                          </p:spTgt>
                                        </p:tgtEl>
                                        <p:attrNameLst>
                                          <p:attrName>ppt_x</p:attrName>
                                        </p:attrNameLst>
                                      </p:cBhvr>
                                    </p:anim>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gtEl>
                                        <p:attrNameLst>
                                          <p:attrName>style.visibility</p:attrName>
                                        </p:attrNameLst>
                                      </p:cBhvr>
                                      <p:to>
                                        <p:strVal val="visible"/>
                                      </p:to>
                                    </p:set>
                                    <p:animEffect transition="in" filter="blinds(horizontal)">
                                      <p:cBhvr>
                                        <p:cTn id="27" dur="500"/>
                                        <p:tgtEl>
                                          <p:spTgt spid="3"/>
                                        </p:tgtEl>
                                      </p:cBhvr>
                                    </p:animEffect>
                                  </p:childTnLst>
                                </p:cTn>
                              </p:par>
                            </p:childTnLst>
                          </p:cTn>
                        </p:par>
                      </p:childTnLst>
                    </p:cTn>
                  </p:par>
                  <p:par>
                    <p:cTn id="28" fill="hold">
                      <p:stCondLst>
                        <p:cond delay="indefinite"/>
                      </p:stCondLst>
                      <p:childTnLst>
                        <p:par>
                          <p:cTn id="29" fill="hold">
                            <p:stCondLst>
                              <p:cond delay="0"/>
                            </p:stCondLst>
                            <p:childTnLst>
                              <p:par>
                                <p:cTn id="30" presetID="34" presetClass="entr" presetSubtype="0" fill="hold" grpId="0" nodeType="clickEffect">
                                  <p:stCondLst>
                                    <p:cond delay="0"/>
                                  </p:stCondLst>
                                  <p:childTnLst>
                                    <p:set>
                                      <p:cBhvr>
                                        <p:cTn id="31" dur="1" fill="hold">
                                          <p:stCondLst>
                                            <p:cond delay="0"/>
                                          </p:stCondLst>
                                        </p:cTn>
                                        <p:tgtEl>
                                          <p:spTgt spid="43017"/>
                                        </p:tgtEl>
                                        <p:attrNameLst>
                                          <p:attrName>style.visibility</p:attrName>
                                        </p:attrNameLst>
                                      </p:cBhvr>
                                      <p:to>
                                        <p:strVal val="visible"/>
                                      </p:to>
                                    </p:set>
                                    <p:anim from="(-#ppt_w/2)" to="(#ppt_x)" calcmode="lin" valueType="num">
                                      <p:cBhvr>
                                        <p:cTn id="32" dur="600" fill="hold">
                                          <p:stCondLst>
                                            <p:cond delay="0"/>
                                          </p:stCondLst>
                                        </p:cTn>
                                        <p:tgtEl>
                                          <p:spTgt spid="43017"/>
                                        </p:tgtEl>
                                        <p:attrNameLst>
                                          <p:attrName>ppt_x</p:attrName>
                                        </p:attrNameLst>
                                      </p:cBhvr>
                                    </p:anim>
                                    <p:anim from="0" to="-1.0" calcmode="lin" valueType="num">
                                      <p:cBhvr>
                                        <p:cTn id="33" dur="200" decel="50000" autoRev="1" fill="hold">
                                          <p:stCondLst>
                                            <p:cond delay="600"/>
                                          </p:stCondLst>
                                        </p:cTn>
                                        <p:tgtEl>
                                          <p:spTgt spid="43017"/>
                                        </p:tgtEl>
                                        <p:attrNameLst>
                                          <p:attrName>xshear</p:attrName>
                                        </p:attrNameLst>
                                      </p:cBhvr>
                                    </p:anim>
                                    <p:animScale>
                                      <p:cBhvr>
                                        <p:cTn id="34" dur="200" decel="100000" autoRev="1" fill="hold">
                                          <p:stCondLst>
                                            <p:cond delay="600"/>
                                          </p:stCondLst>
                                        </p:cTn>
                                        <p:tgtEl>
                                          <p:spTgt spid="43017"/>
                                        </p:tgtEl>
                                      </p:cBhvr>
                                      <p:from x="100000" y="100000"/>
                                      <p:to x="80000" y="100000"/>
                                    </p:animScale>
                                    <p:anim by="(#ppt_h/3+#ppt_w*0.1)" calcmode="lin" valueType="num">
                                      <p:cBhvr additive="sum">
                                        <p:cTn id="35" dur="200" decel="100000" autoRev="1" fill="hold">
                                          <p:stCondLst>
                                            <p:cond delay="600"/>
                                          </p:stCondLst>
                                        </p:cTn>
                                        <p:tgtEl>
                                          <p:spTgt spid="43017"/>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1" grpId="0" build="p"/>
      <p:bldP spid="43017"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Number Placeholder 5"/>
          <p:cNvSpPr>
            <a:spLocks noGrp="1"/>
          </p:cNvSpPr>
          <p:nvPr>
            <p:ph type="sldNum" sz="quarter" idx="12"/>
          </p:nvPr>
        </p:nvSpPr>
        <p:spPr>
          <a:noFill/>
        </p:spPr>
        <p:txBody>
          <a:bodyPr/>
          <a:lstStyle/>
          <a:p>
            <a:fld id="{81CC0546-5038-4EDE-92D7-A0F7F35C6D40}" type="slidenum">
              <a:rPr lang="en-US"/>
              <a:pPr/>
              <a:t>15</a:t>
            </a:fld>
            <a:endParaRPr lang="en-US"/>
          </a:p>
        </p:txBody>
      </p:sp>
      <p:sp>
        <p:nvSpPr>
          <p:cNvPr id="44034" name="Rectangle 2"/>
          <p:cNvSpPr>
            <a:spLocks noGrp="1" noChangeArrowheads="1"/>
          </p:cNvSpPr>
          <p:nvPr>
            <p:ph type="title"/>
          </p:nvPr>
        </p:nvSpPr>
        <p:spPr/>
        <p:txBody>
          <a:bodyPr/>
          <a:lstStyle/>
          <a:p>
            <a:pPr eaLnBrk="1" hangingPunct="1">
              <a:defRPr/>
            </a:pPr>
            <a:r>
              <a:rPr lang="en-US" sz="3200" b="1">
                <a:effectLst>
                  <a:outerShdw blurRad="38100" dist="38100" dir="2700000" algn="tl">
                    <a:srgbClr val="DDDDDD"/>
                  </a:outerShdw>
                </a:effectLst>
                <a:ea typeface="+mj-ea"/>
                <a:cs typeface="+mj-cs"/>
              </a:rPr>
              <a:t>Questionnaire Construction, </a:t>
            </a:r>
            <a:r>
              <a:rPr lang="en-US" sz="2400" b="1">
                <a:effectLst>
                  <a:outerShdw blurRad="38100" dist="38100" dir="2700000" algn="tl">
                    <a:srgbClr val="DDDDDD"/>
                  </a:outerShdw>
                </a:effectLst>
                <a:ea typeface="+mj-ea"/>
                <a:cs typeface="+mj-cs"/>
              </a:rPr>
              <a:t>p.3</a:t>
            </a:r>
          </a:p>
        </p:txBody>
      </p:sp>
      <p:sp>
        <p:nvSpPr>
          <p:cNvPr id="44035" name="Rectangle 3"/>
          <p:cNvSpPr>
            <a:spLocks noGrp="1" noChangeArrowheads="1"/>
          </p:cNvSpPr>
          <p:nvPr>
            <p:ph type="body" idx="1"/>
          </p:nvPr>
        </p:nvSpPr>
        <p:spPr/>
        <p:txBody>
          <a:bodyPr/>
          <a:lstStyle/>
          <a:p>
            <a:pPr eaLnBrk="1" hangingPunct="1">
              <a:lnSpc>
                <a:spcPct val="80000"/>
              </a:lnSpc>
              <a:defRPr/>
            </a:pPr>
            <a:r>
              <a:rPr lang="en-US" sz="2300" b="1">
                <a:effectLst>
                  <a:outerShdw blurRad="38100" dist="38100" dir="2700000" algn="tl">
                    <a:srgbClr val="DDDDDD"/>
                  </a:outerShdw>
                </a:effectLst>
                <a:ea typeface="+mn-ea"/>
                <a:cs typeface="+mn-cs"/>
              </a:rPr>
              <a:t>Matrix questions</a:t>
            </a:r>
          </a:p>
          <a:p>
            <a:pPr lvl="1" eaLnBrk="1" hangingPunct="1">
              <a:lnSpc>
                <a:spcPct val="80000"/>
              </a:lnSpc>
              <a:buFont typeface="Wingdings" charset="2"/>
              <a:buNone/>
              <a:defRPr/>
            </a:pPr>
            <a:endParaRPr lang="en-US" sz="2000"/>
          </a:p>
          <a:p>
            <a:pPr lvl="1" eaLnBrk="1" hangingPunct="1">
              <a:lnSpc>
                <a:spcPct val="80000"/>
              </a:lnSpc>
              <a:defRPr/>
            </a:pPr>
            <a:r>
              <a:rPr lang="en-US" sz="2000" b="1">
                <a:solidFill>
                  <a:schemeClr val="accent2"/>
                </a:solidFill>
                <a:effectLst>
                  <a:outerShdw blurRad="38100" dist="38100" dir="2700000" algn="tl">
                    <a:srgbClr val="DDDDDD"/>
                  </a:outerShdw>
                </a:effectLst>
              </a:rPr>
              <a:t>Advantages</a:t>
            </a:r>
          </a:p>
          <a:p>
            <a:pPr lvl="2" eaLnBrk="1" hangingPunct="1">
              <a:lnSpc>
                <a:spcPct val="80000"/>
              </a:lnSpc>
              <a:defRPr/>
            </a:pPr>
            <a:r>
              <a:rPr lang="en-US" sz="1800" b="1"/>
              <a:t>Uses space efficiently, R's will probably complete it faster</a:t>
            </a:r>
          </a:p>
          <a:p>
            <a:pPr lvl="2" eaLnBrk="1" hangingPunct="1">
              <a:lnSpc>
                <a:spcPct val="80000"/>
              </a:lnSpc>
              <a:defRPr/>
            </a:pPr>
            <a:endParaRPr lang="en-US" sz="1800" b="1"/>
          </a:p>
          <a:p>
            <a:pPr lvl="2" eaLnBrk="1" hangingPunct="1">
              <a:lnSpc>
                <a:spcPct val="80000"/>
              </a:lnSpc>
              <a:defRPr/>
            </a:pPr>
            <a:r>
              <a:rPr lang="en-US" sz="1800" b="1"/>
              <a:t>Format may increase comparability of responses to different questions </a:t>
            </a:r>
          </a:p>
          <a:p>
            <a:pPr lvl="1" eaLnBrk="1" hangingPunct="1">
              <a:lnSpc>
                <a:spcPct val="80000"/>
              </a:lnSpc>
              <a:defRPr/>
            </a:pPr>
            <a:endParaRPr lang="en-US" sz="2000" b="1"/>
          </a:p>
          <a:p>
            <a:pPr lvl="1" eaLnBrk="1" hangingPunct="1">
              <a:lnSpc>
                <a:spcPct val="80000"/>
              </a:lnSpc>
              <a:defRPr/>
            </a:pPr>
            <a:r>
              <a:rPr lang="en-US" sz="2000" b="1">
                <a:solidFill>
                  <a:schemeClr val="accent2"/>
                </a:solidFill>
                <a:effectLst>
                  <a:outerShdw blurRad="38100" dist="38100" dir="2700000" algn="tl">
                    <a:srgbClr val="DDDDDD"/>
                  </a:outerShdw>
                </a:effectLst>
              </a:rPr>
              <a:t>Disadvantages</a:t>
            </a:r>
          </a:p>
          <a:p>
            <a:pPr lvl="2" eaLnBrk="1" hangingPunct="1">
              <a:lnSpc>
                <a:spcPct val="80000"/>
              </a:lnSpc>
              <a:defRPr/>
            </a:pPr>
            <a:r>
              <a:rPr lang="en-US" sz="1800" b="1"/>
              <a:t>May encourage researcher to use matrix format when another form would be better</a:t>
            </a:r>
          </a:p>
          <a:p>
            <a:pPr lvl="2" eaLnBrk="1" hangingPunct="1">
              <a:lnSpc>
                <a:spcPct val="80000"/>
              </a:lnSpc>
              <a:defRPr/>
            </a:pPr>
            <a:endParaRPr lang="en-US" sz="1800" b="1"/>
          </a:p>
          <a:p>
            <a:pPr lvl="2" eaLnBrk="1" hangingPunct="1">
              <a:lnSpc>
                <a:spcPct val="80000"/>
              </a:lnSpc>
              <a:defRPr/>
            </a:pPr>
            <a:r>
              <a:rPr lang="en-US" sz="1800" b="1"/>
              <a:t>Can foster a response-set among R's in which they may develop a pattern</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Number Placeholder 6"/>
          <p:cNvSpPr>
            <a:spLocks noGrp="1"/>
          </p:cNvSpPr>
          <p:nvPr>
            <p:ph type="sldNum" sz="quarter" idx="12"/>
          </p:nvPr>
        </p:nvSpPr>
        <p:spPr>
          <a:noFill/>
        </p:spPr>
        <p:txBody>
          <a:bodyPr/>
          <a:lstStyle/>
          <a:p>
            <a:fld id="{55CB36C6-F6F8-4D29-816F-D9D63682DD94}" type="slidenum">
              <a:rPr lang="en-US"/>
              <a:pPr/>
              <a:t>16</a:t>
            </a:fld>
            <a:endParaRPr lang="en-US"/>
          </a:p>
        </p:txBody>
      </p:sp>
      <p:sp>
        <p:nvSpPr>
          <p:cNvPr id="45058" name="Rectangle 2"/>
          <p:cNvSpPr>
            <a:spLocks noGrp="1" noChangeArrowheads="1"/>
          </p:cNvSpPr>
          <p:nvPr>
            <p:ph type="title"/>
          </p:nvPr>
        </p:nvSpPr>
        <p:spPr/>
        <p:txBody>
          <a:bodyPr/>
          <a:lstStyle/>
          <a:p>
            <a:pPr eaLnBrk="1" hangingPunct="1">
              <a:defRPr/>
            </a:pPr>
            <a:r>
              <a:rPr lang="en-US" sz="3200" b="1">
                <a:effectLst>
                  <a:outerShdw blurRad="38100" dist="38100" dir="2700000" algn="tl">
                    <a:srgbClr val="DDDDDD"/>
                  </a:outerShdw>
                </a:effectLst>
                <a:ea typeface="+mj-ea"/>
                <a:cs typeface="+mj-cs"/>
              </a:rPr>
              <a:t>Matrix question, </a:t>
            </a:r>
            <a:r>
              <a:rPr lang="en-US" sz="3200" b="1" i="1">
                <a:solidFill>
                  <a:srgbClr val="6600CC"/>
                </a:solidFill>
                <a:effectLst>
                  <a:outerShdw blurRad="38100" dist="38100" dir="2700000" algn="tl">
                    <a:srgbClr val="DDDDDD"/>
                  </a:outerShdw>
                </a:effectLst>
                <a:ea typeface="+mj-ea"/>
                <a:cs typeface="+mj-cs"/>
              </a:rPr>
              <a:t>example</a:t>
            </a:r>
          </a:p>
        </p:txBody>
      </p:sp>
      <p:sp>
        <p:nvSpPr>
          <p:cNvPr id="45059" name="Rectangle 3"/>
          <p:cNvSpPr>
            <a:spLocks noGrp="1" noChangeArrowheads="1"/>
          </p:cNvSpPr>
          <p:nvPr>
            <p:ph type="body" sz="half" idx="1"/>
          </p:nvPr>
        </p:nvSpPr>
        <p:spPr>
          <a:xfrm>
            <a:off x="566738" y="1752600"/>
            <a:ext cx="8001000" cy="1066800"/>
          </a:xfrm>
        </p:spPr>
        <p:txBody>
          <a:bodyPr/>
          <a:lstStyle/>
          <a:p>
            <a:pPr eaLnBrk="1" hangingPunct="1">
              <a:lnSpc>
                <a:spcPct val="90000"/>
              </a:lnSpc>
            </a:pPr>
            <a:r>
              <a:rPr lang="en-US" sz="2200" smtClean="0">
                <a:effectLst>
                  <a:outerShdw blurRad="38100" dist="38100" dir="2700000" algn="tl">
                    <a:srgbClr val="C0C0C0"/>
                  </a:outerShdw>
                </a:effectLst>
              </a:rPr>
              <a:t>Contact with criminal justice system</a:t>
            </a:r>
          </a:p>
          <a:p>
            <a:pPr lvl="1" eaLnBrk="1" hangingPunct="1">
              <a:lnSpc>
                <a:spcPct val="90000"/>
              </a:lnSpc>
            </a:pPr>
            <a:endParaRPr lang="en-US" sz="2000" b="1" smtClean="0"/>
          </a:p>
          <a:p>
            <a:pPr lvl="1" eaLnBrk="1" hangingPunct="1">
              <a:lnSpc>
                <a:spcPct val="90000"/>
              </a:lnSpc>
              <a:buFont typeface="Wingdings" charset="2"/>
              <a:buNone/>
            </a:pPr>
            <a:r>
              <a:rPr lang="en-US" sz="2000" b="1" smtClean="0">
                <a:solidFill>
                  <a:schemeClr val="accent2"/>
                </a:solidFill>
                <a:effectLst>
                  <a:outerShdw blurRad="38100" dist="38100" dir="2700000" algn="tl">
                    <a:srgbClr val="C0C0C0"/>
                  </a:outerShdw>
                </a:effectLst>
              </a:rPr>
              <a:t>Have you ever…</a:t>
            </a:r>
          </a:p>
          <a:p>
            <a:pPr lvl="1" eaLnBrk="1" hangingPunct="1">
              <a:lnSpc>
                <a:spcPct val="90000"/>
              </a:lnSpc>
            </a:pPr>
            <a:endParaRPr lang="en-US" sz="2000" smtClean="0"/>
          </a:p>
        </p:txBody>
      </p:sp>
      <p:graphicFrame>
        <p:nvGraphicFramePr>
          <p:cNvPr id="45169" name="Group 113"/>
          <p:cNvGraphicFramePr>
            <a:graphicFrameLocks noGrp="1"/>
          </p:cNvGraphicFramePr>
          <p:nvPr>
            <p:ph sz="half" idx="2"/>
          </p:nvPr>
        </p:nvGraphicFramePr>
        <p:xfrm>
          <a:off x="1143000" y="2971800"/>
          <a:ext cx="7086600" cy="2073275"/>
        </p:xfrm>
        <a:graphic>
          <a:graphicData uri="http://schemas.openxmlformats.org/drawingml/2006/table">
            <a:tbl>
              <a:tblPr/>
              <a:tblGrid>
                <a:gridCol w="4343400"/>
                <a:gridCol w="914400"/>
                <a:gridCol w="914400"/>
                <a:gridCol w="914400"/>
              </a:tblGrid>
              <a:tr h="411163">
                <a:tc>
                  <a:txBody>
                    <a:bodyPr/>
                    <a:lstStyle/>
                    <a:p>
                      <a:pPr marL="471488" marR="0" lvl="1" indent="0" algn="l" defTabSz="914400" rtl="0" eaLnBrk="1" fontAlgn="base" latinLnBrk="0" hangingPunct="1">
                        <a:lnSpc>
                          <a:spcPct val="100000"/>
                        </a:lnSpc>
                        <a:spcBef>
                          <a:spcPct val="20000"/>
                        </a:spcBef>
                        <a:spcAft>
                          <a:spcPct val="0"/>
                        </a:spcAft>
                        <a:buClr>
                          <a:schemeClr val="accent2"/>
                        </a:buClr>
                        <a:buSzTx/>
                        <a:buFont typeface="Wingdings" charset="2"/>
                        <a:buNone/>
                        <a:tabLst/>
                      </a:pPr>
                      <a:endParaRPr kumimoji="0" lang="en-US" sz="2200" b="0" i="0" u="none" strike="noStrike" cap="none" normalizeH="0" baseline="0">
                        <a:ln>
                          <a:noFill/>
                        </a:ln>
                        <a:solidFill>
                          <a:schemeClr val="tx1"/>
                        </a:solidFill>
                        <a:effectLst/>
                        <a:latin typeface="Arial" charset="0"/>
                        <a:ea typeface="ＭＳ Ｐゴシック" charset="-128"/>
                      </a:endParaRPr>
                    </a:p>
                  </a:txBody>
                  <a:tcPr horzOverflow="overflow">
                    <a:lnL cap="flat">
                      <a:noFill/>
                    </a:lnL>
                    <a:lnR w="12700" cap="flat" cmpd="sng" algn="ctr">
                      <a:solidFill>
                        <a:schemeClr val="tx1"/>
                      </a:solidFill>
                      <a:prstDash val="solid"/>
                      <a:round/>
                      <a:headEnd type="none" w="med" len="med"/>
                      <a:tailEnd type="none" w="med" len="med"/>
                    </a:lnR>
                    <a:lnT cap="fla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charset="2"/>
                        <a:buNone/>
                        <a:tabLst/>
                      </a:pPr>
                      <a:r>
                        <a:rPr kumimoji="0" lang="en-US" sz="1600" b="1" i="0" u="none" strike="noStrike" cap="none" normalizeH="0" baseline="0">
                          <a:ln>
                            <a:noFill/>
                          </a:ln>
                          <a:solidFill>
                            <a:schemeClr val="accent2"/>
                          </a:solidFill>
                          <a:effectLst>
                            <a:outerShdw blurRad="38100" dist="38100" dir="2700000" algn="tl">
                              <a:srgbClr val="DDDDDD"/>
                            </a:outerShdw>
                          </a:effectLst>
                          <a:latin typeface="Arial" charset="0"/>
                        </a:rPr>
                        <a:t>Yes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cap="fla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charset="2"/>
                        <a:buNone/>
                        <a:tabLst/>
                      </a:pPr>
                      <a:r>
                        <a:rPr kumimoji="0" lang="en-US" sz="1600" b="1" i="0" u="none" strike="noStrike" cap="none" normalizeH="0" baseline="0">
                          <a:ln>
                            <a:noFill/>
                          </a:ln>
                          <a:solidFill>
                            <a:schemeClr val="accent2"/>
                          </a:solidFill>
                          <a:effectLst>
                            <a:outerShdw blurRad="38100" dist="38100" dir="2700000" algn="tl">
                              <a:srgbClr val="DDDDDD"/>
                            </a:outerShdw>
                          </a:effectLst>
                          <a:latin typeface="Arial" charset="0"/>
                        </a:rPr>
                        <a:t>No</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cap="fla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charset="2"/>
                        <a:buNone/>
                        <a:tabLst/>
                      </a:pPr>
                      <a:r>
                        <a:rPr kumimoji="0" lang="en-US" sz="1600" b="1" i="0" u="none" strike="noStrike" cap="none" normalizeH="0" baseline="0">
                          <a:ln>
                            <a:noFill/>
                          </a:ln>
                          <a:solidFill>
                            <a:schemeClr val="accent2"/>
                          </a:solidFill>
                          <a:effectLst>
                            <a:outerShdw blurRad="38100" dist="38100" dir="2700000" algn="tl">
                              <a:srgbClr val="DDDDDD"/>
                            </a:outerShdw>
                          </a:effectLst>
                          <a:latin typeface="Arial" charset="0"/>
                        </a:rPr>
                        <a:t>Ref/DK</a:t>
                      </a:r>
                    </a:p>
                  </a:txBody>
                  <a:tcPr anchor="ctr" horzOverflow="overflow">
                    <a:lnL w="12700" cap="flat" cmpd="sng" algn="ctr">
                      <a:solidFill>
                        <a:schemeClr val="tx1"/>
                      </a:solidFill>
                      <a:prstDash val="solid"/>
                      <a:round/>
                      <a:headEnd type="none" w="med" len="med"/>
                      <a:tailEnd type="none" w="med" len="med"/>
                    </a:lnL>
                    <a:lnR cap="flat">
                      <a:noFill/>
                    </a:lnR>
                    <a:lnT cap="flat">
                      <a:noFill/>
                    </a:lnT>
                    <a:lnB w="12700" cap="flat" cmpd="sng" algn="ctr">
                      <a:solidFill>
                        <a:schemeClr val="tx1"/>
                      </a:solidFill>
                      <a:prstDash val="solid"/>
                      <a:round/>
                      <a:headEnd type="none" w="med" len="med"/>
                      <a:tailEnd type="none" w="med" len="med"/>
                    </a:lnB>
                    <a:lnTlToBr>
                      <a:noFill/>
                    </a:lnTlToBr>
                    <a:lnBlToTr>
                      <a:noFill/>
                    </a:lnBlToTr>
                    <a:noFill/>
                  </a:tcPr>
                </a:tc>
              </a:tr>
              <a:tr h="411163">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charset="2"/>
                        <a:buNone/>
                        <a:tabLst/>
                      </a:pPr>
                      <a:r>
                        <a:rPr kumimoji="0" lang="en-US" sz="1400" b="1" i="0" u="none" strike="noStrike" cap="none" normalizeH="0" baseline="0">
                          <a:ln>
                            <a:noFill/>
                          </a:ln>
                          <a:solidFill>
                            <a:schemeClr val="bg1"/>
                          </a:solidFill>
                          <a:effectLst/>
                          <a:latin typeface="Arial" charset="0"/>
                        </a:rPr>
                        <a:t>Been a defendant in a criminal case</a:t>
                      </a:r>
                    </a:p>
                  </a:txBody>
                  <a:tcPr anchor="ctr" horzOverflow="overflow">
                    <a:lnL cap="flat">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6600CC"/>
                    </a:solid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charset="2"/>
                        <a:buNone/>
                        <a:tabLst/>
                      </a:pPr>
                      <a:r>
                        <a:rPr kumimoji="0" lang="en-US" sz="1400" b="1" i="0" u="none" strike="noStrike" cap="none" normalizeH="0" baseline="0">
                          <a:ln>
                            <a:noFill/>
                          </a:ln>
                          <a:solidFill>
                            <a:schemeClr val="bg1"/>
                          </a:solidFill>
                          <a:effectLst>
                            <a:outerShdw blurRad="38100" dist="38100" dir="2700000" algn="tl">
                              <a:srgbClr val="000000"/>
                            </a:outerShdw>
                          </a:effectLst>
                          <a:latin typeface="Arial" charset="0"/>
                        </a:rPr>
                        <a:t>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6600CC"/>
                    </a:solid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charset="2"/>
                        <a:buNone/>
                        <a:tabLst/>
                      </a:pPr>
                      <a:r>
                        <a:rPr kumimoji="0" lang="en-US" sz="1400" b="1" i="0" u="none" strike="noStrike" cap="none" normalizeH="0" baseline="0">
                          <a:ln>
                            <a:noFill/>
                          </a:ln>
                          <a:solidFill>
                            <a:schemeClr val="bg1"/>
                          </a:solidFill>
                          <a:effectLst>
                            <a:outerShdw blurRad="38100" dist="38100" dir="2700000" algn="tl">
                              <a:srgbClr val="000000"/>
                            </a:outerShdw>
                          </a:effectLst>
                          <a:latin typeface="Arial" charset="0"/>
                        </a:rPr>
                        <a:t>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6600CC"/>
                    </a:solid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charset="2"/>
                        <a:buNone/>
                        <a:tabLst/>
                      </a:pPr>
                      <a:r>
                        <a:rPr kumimoji="0" lang="en-US" sz="1400" b="1" i="0" u="none" strike="noStrike" cap="none" normalizeH="0" baseline="0">
                          <a:ln>
                            <a:noFill/>
                          </a:ln>
                          <a:solidFill>
                            <a:schemeClr val="bg1"/>
                          </a:solidFill>
                          <a:effectLst>
                            <a:outerShdw blurRad="38100" dist="38100" dir="2700000" algn="tl">
                              <a:srgbClr val="000000"/>
                            </a:outerShdw>
                          </a:effectLst>
                          <a:latin typeface="Arial" charset="0"/>
                        </a:rPr>
                        <a:t>7</a:t>
                      </a:r>
                    </a:p>
                  </a:txBody>
                  <a:tcPr anchor="ctr" horzOverflow="overflow">
                    <a:lnL w="12700" cap="flat" cmpd="sng" algn="ctr">
                      <a:solidFill>
                        <a:schemeClr val="tx1"/>
                      </a:solidFill>
                      <a:prstDash val="solid"/>
                      <a:round/>
                      <a:headEnd type="none" w="med" len="med"/>
                      <a:tailEnd type="none" w="med" len="med"/>
                    </a:lnL>
                    <a:lnR cap="flat">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6600CC"/>
                    </a:solidFill>
                  </a:tcPr>
                </a:tc>
              </a:tr>
              <a:tr h="412750">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charset="2"/>
                        <a:buNone/>
                        <a:tabLst/>
                      </a:pPr>
                      <a:r>
                        <a:rPr kumimoji="0" lang="en-US" sz="1400" b="1" i="0" u="none" strike="noStrike" cap="none" normalizeH="0" baseline="0">
                          <a:ln>
                            <a:noFill/>
                          </a:ln>
                          <a:solidFill>
                            <a:schemeClr val="tx1"/>
                          </a:solidFill>
                          <a:effectLst/>
                          <a:latin typeface="Arial" charset="0"/>
                        </a:rPr>
                        <a:t>Been a witness in a criminal case</a:t>
                      </a:r>
                    </a:p>
                  </a:txBody>
                  <a:tcPr anchor="ctr" horzOverflow="overflow">
                    <a:lnL cap="flat">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charset="2"/>
                        <a:buNone/>
                        <a:tabLst/>
                      </a:pPr>
                      <a:r>
                        <a:rPr kumimoji="0" lang="en-US" sz="1400" b="1" i="0" u="none" strike="noStrike" cap="none" normalizeH="0" baseline="0">
                          <a:ln>
                            <a:noFill/>
                          </a:ln>
                          <a:solidFill>
                            <a:schemeClr val="tx1"/>
                          </a:solidFill>
                          <a:effectLst>
                            <a:outerShdw blurRad="38100" dist="38100" dir="2700000" algn="tl">
                              <a:srgbClr val="DDDDDD"/>
                            </a:outerShdw>
                          </a:effectLst>
                          <a:latin typeface="Arial" charset="0"/>
                        </a:rPr>
                        <a:t>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charset="2"/>
                        <a:buNone/>
                        <a:tabLst/>
                      </a:pPr>
                      <a:r>
                        <a:rPr kumimoji="0" lang="en-US" sz="1400" b="1" i="0" u="none" strike="noStrike" cap="none" normalizeH="0" baseline="0">
                          <a:ln>
                            <a:noFill/>
                          </a:ln>
                          <a:solidFill>
                            <a:schemeClr val="tx1"/>
                          </a:solidFill>
                          <a:effectLst>
                            <a:outerShdw blurRad="38100" dist="38100" dir="2700000" algn="tl">
                              <a:srgbClr val="DDDDDD"/>
                            </a:outerShdw>
                          </a:effectLst>
                          <a:latin typeface="Arial" charset="0"/>
                        </a:rPr>
                        <a:t>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charset="2"/>
                        <a:buNone/>
                        <a:tabLst/>
                      </a:pPr>
                      <a:r>
                        <a:rPr kumimoji="0" lang="en-US" sz="1400" b="1" i="0" u="none" strike="noStrike" cap="none" normalizeH="0" baseline="0">
                          <a:ln>
                            <a:noFill/>
                          </a:ln>
                          <a:solidFill>
                            <a:schemeClr val="tx1"/>
                          </a:solidFill>
                          <a:effectLst>
                            <a:outerShdw blurRad="38100" dist="38100" dir="2700000" algn="tl">
                              <a:srgbClr val="DDDDDD"/>
                            </a:outerShdw>
                          </a:effectLst>
                          <a:latin typeface="Arial" charset="0"/>
                        </a:rPr>
                        <a:t>7</a:t>
                      </a:r>
                    </a:p>
                  </a:txBody>
                  <a:tcPr anchor="ctr" horzOverflow="overflow">
                    <a:lnL w="12700" cap="flat" cmpd="sng" algn="ctr">
                      <a:solidFill>
                        <a:schemeClr val="tx1"/>
                      </a:solidFill>
                      <a:prstDash val="solid"/>
                      <a:round/>
                      <a:headEnd type="none" w="med" len="med"/>
                      <a:tailEnd type="none" w="med" len="med"/>
                    </a:lnL>
                    <a:lnR cap="flat">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11163">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charset="2"/>
                        <a:buNone/>
                        <a:tabLst/>
                      </a:pPr>
                      <a:r>
                        <a:rPr kumimoji="0" lang="en-US" sz="1400" b="1" i="0" u="none" strike="noStrike" cap="none" normalizeH="0" baseline="0">
                          <a:ln>
                            <a:noFill/>
                          </a:ln>
                          <a:solidFill>
                            <a:schemeClr val="bg1"/>
                          </a:solidFill>
                          <a:effectLst/>
                          <a:latin typeface="Arial" charset="0"/>
                        </a:rPr>
                        <a:t>Reported a crime to the police</a:t>
                      </a:r>
                    </a:p>
                  </a:txBody>
                  <a:tcPr anchor="ctr" horzOverflow="overflow">
                    <a:lnL cap="flat">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6600CC"/>
                    </a:solid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charset="2"/>
                        <a:buNone/>
                        <a:tabLst/>
                      </a:pPr>
                      <a:r>
                        <a:rPr kumimoji="0" lang="en-US" sz="1400" b="1" i="0" u="none" strike="noStrike" cap="none" normalizeH="0" baseline="0">
                          <a:ln>
                            <a:noFill/>
                          </a:ln>
                          <a:solidFill>
                            <a:schemeClr val="bg1"/>
                          </a:solidFill>
                          <a:effectLst>
                            <a:outerShdw blurRad="38100" dist="38100" dir="2700000" algn="tl">
                              <a:srgbClr val="000000"/>
                            </a:outerShdw>
                          </a:effectLst>
                          <a:latin typeface="Arial" charset="0"/>
                        </a:rPr>
                        <a:t>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6600CC"/>
                    </a:solid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charset="2"/>
                        <a:buNone/>
                        <a:tabLst/>
                      </a:pPr>
                      <a:r>
                        <a:rPr kumimoji="0" lang="en-US" sz="1400" b="1" i="0" u="none" strike="noStrike" cap="none" normalizeH="0" baseline="0">
                          <a:ln>
                            <a:noFill/>
                          </a:ln>
                          <a:solidFill>
                            <a:schemeClr val="bg1"/>
                          </a:solidFill>
                          <a:effectLst>
                            <a:outerShdw blurRad="38100" dist="38100" dir="2700000" algn="tl">
                              <a:srgbClr val="000000"/>
                            </a:outerShdw>
                          </a:effectLst>
                          <a:latin typeface="Arial" charset="0"/>
                        </a:rPr>
                        <a:t>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6600CC"/>
                    </a:solid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charset="2"/>
                        <a:buNone/>
                        <a:tabLst/>
                      </a:pPr>
                      <a:r>
                        <a:rPr kumimoji="0" lang="en-US" sz="1400" b="1" i="0" u="none" strike="noStrike" cap="none" normalizeH="0" baseline="0">
                          <a:ln>
                            <a:noFill/>
                          </a:ln>
                          <a:solidFill>
                            <a:schemeClr val="bg1"/>
                          </a:solidFill>
                          <a:effectLst>
                            <a:outerShdw blurRad="38100" dist="38100" dir="2700000" algn="tl">
                              <a:srgbClr val="000000"/>
                            </a:outerShdw>
                          </a:effectLst>
                          <a:latin typeface="Arial" charset="0"/>
                        </a:rPr>
                        <a:t>7</a:t>
                      </a:r>
                    </a:p>
                  </a:txBody>
                  <a:tcPr anchor="ctr" horzOverflow="overflow">
                    <a:lnL w="12700" cap="flat" cmpd="sng" algn="ctr">
                      <a:solidFill>
                        <a:schemeClr val="tx1"/>
                      </a:solidFill>
                      <a:prstDash val="solid"/>
                      <a:round/>
                      <a:headEnd type="none" w="med" len="med"/>
                      <a:tailEnd type="none" w="med" len="med"/>
                    </a:lnL>
                    <a:lnR cap="flat">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6600CC"/>
                    </a:solidFill>
                  </a:tcPr>
                </a:tc>
              </a:tr>
              <a:tr h="411163">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charset="2"/>
                        <a:buNone/>
                        <a:tabLst/>
                      </a:pPr>
                      <a:r>
                        <a:rPr kumimoji="0" lang="en-US" sz="1400" b="1" i="0" u="none" strike="noStrike" cap="none" normalizeH="0" baseline="0">
                          <a:ln>
                            <a:noFill/>
                          </a:ln>
                          <a:solidFill>
                            <a:schemeClr val="tx1"/>
                          </a:solidFill>
                          <a:effectLst/>
                          <a:latin typeface="Arial" charset="0"/>
                        </a:rPr>
                        <a:t>Been the victim of a crime</a:t>
                      </a:r>
                    </a:p>
                  </a:txBody>
                  <a:tcPr anchor="ctr" horzOverflow="overflow">
                    <a:lnL cap="flat">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charset="2"/>
                        <a:buNone/>
                        <a:tabLst/>
                      </a:pPr>
                      <a:r>
                        <a:rPr kumimoji="0" lang="en-US" sz="1400" b="1" i="0" u="none" strike="noStrike" cap="none" normalizeH="0" baseline="0">
                          <a:ln>
                            <a:noFill/>
                          </a:ln>
                          <a:solidFill>
                            <a:schemeClr val="tx1"/>
                          </a:solidFill>
                          <a:effectLst>
                            <a:outerShdw blurRad="38100" dist="38100" dir="2700000" algn="tl">
                              <a:srgbClr val="DDDDDD"/>
                            </a:outerShdw>
                          </a:effectLst>
                          <a:latin typeface="Arial" charset="0"/>
                        </a:rPr>
                        <a:t>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charset="2"/>
                        <a:buNone/>
                        <a:tabLst/>
                      </a:pPr>
                      <a:r>
                        <a:rPr kumimoji="0" lang="en-US" sz="1400" b="1" i="0" u="none" strike="noStrike" cap="none" normalizeH="0" baseline="0">
                          <a:ln>
                            <a:noFill/>
                          </a:ln>
                          <a:solidFill>
                            <a:schemeClr val="tx1"/>
                          </a:solidFill>
                          <a:effectLst>
                            <a:outerShdw blurRad="38100" dist="38100" dir="2700000" algn="tl">
                              <a:srgbClr val="DDDDDD"/>
                            </a:outerShdw>
                          </a:effectLst>
                          <a:latin typeface="Arial" charset="0"/>
                        </a:rPr>
                        <a:t>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charset="2"/>
                        <a:buNone/>
                        <a:tabLst/>
                      </a:pPr>
                      <a:r>
                        <a:rPr kumimoji="0" lang="en-US" sz="1400" b="1" i="0" u="none" strike="noStrike" cap="none" normalizeH="0" baseline="0">
                          <a:ln>
                            <a:noFill/>
                          </a:ln>
                          <a:solidFill>
                            <a:schemeClr val="tx1"/>
                          </a:solidFill>
                          <a:effectLst>
                            <a:outerShdw blurRad="38100" dist="38100" dir="2700000" algn="tl">
                              <a:srgbClr val="DDDDDD"/>
                            </a:outerShdw>
                          </a:effectLst>
                          <a:latin typeface="Arial" charset="0"/>
                        </a:rPr>
                        <a:t>7</a:t>
                      </a:r>
                    </a:p>
                  </a:txBody>
                  <a:tcPr anchor="ctr" horzOverflow="overflow">
                    <a:lnL w="12700" cap="flat" cmpd="sng" algn="ctr">
                      <a:solidFill>
                        <a:schemeClr val="tx1"/>
                      </a:solidFill>
                      <a:prstDash val="solid"/>
                      <a:round/>
                      <a:headEnd type="none" w="med" len="med"/>
                      <a:tailEnd type="none" w="med" len="med"/>
                    </a:lnL>
                    <a:lnR cap="flat">
                      <a:noFill/>
                    </a:lnR>
                    <a:lnT w="12700" cap="flat" cmpd="sng" algn="ctr">
                      <a:solidFill>
                        <a:schemeClr val="tx1"/>
                      </a:solidFill>
                      <a:prstDash val="solid"/>
                      <a:round/>
                      <a:headEnd type="none" w="med" len="med"/>
                      <a:tailEnd type="none" w="med" len="med"/>
                    </a:lnT>
                    <a:lnB cap="flat">
                      <a:noFill/>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6"/>
          <p:cNvSpPr>
            <a:spLocks noGrp="1"/>
          </p:cNvSpPr>
          <p:nvPr>
            <p:ph type="sldNum" sz="quarter" idx="12"/>
          </p:nvPr>
        </p:nvSpPr>
        <p:spPr>
          <a:noFill/>
        </p:spPr>
        <p:txBody>
          <a:bodyPr/>
          <a:lstStyle/>
          <a:p>
            <a:fld id="{5A19D47E-1FCE-4006-B3FF-5BC40CD4C5C2}" type="slidenum">
              <a:rPr lang="en-US"/>
              <a:pPr/>
              <a:t>17</a:t>
            </a:fld>
            <a:endParaRPr lang="en-US"/>
          </a:p>
        </p:txBody>
      </p:sp>
      <p:sp>
        <p:nvSpPr>
          <p:cNvPr id="48130" name="Rectangle 2"/>
          <p:cNvSpPr>
            <a:spLocks noGrp="1" noChangeArrowheads="1"/>
          </p:cNvSpPr>
          <p:nvPr>
            <p:ph type="title"/>
          </p:nvPr>
        </p:nvSpPr>
        <p:spPr/>
        <p:txBody>
          <a:bodyPr/>
          <a:lstStyle/>
          <a:p>
            <a:pPr eaLnBrk="1" hangingPunct="1">
              <a:defRPr/>
            </a:pPr>
            <a:r>
              <a:rPr lang="en-US" sz="3200" b="1">
                <a:effectLst>
                  <a:outerShdw blurRad="38100" dist="38100" dir="2700000" algn="tl">
                    <a:srgbClr val="DDDDDD"/>
                  </a:outerShdw>
                </a:effectLst>
                <a:ea typeface="+mj-ea"/>
                <a:cs typeface="+mj-cs"/>
              </a:rPr>
              <a:t>Matrix question, </a:t>
            </a:r>
            <a:r>
              <a:rPr lang="en-US" sz="2400" b="1" i="1">
                <a:solidFill>
                  <a:srgbClr val="6600CC"/>
                </a:solidFill>
                <a:effectLst>
                  <a:outerShdw blurRad="38100" dist="38100" dir="2700000" algn="tl">
                    <a:srgbClr val="DDDDDD"/>
                  </a:outerShdw>
                </a:effectLst>
                <a:ea typeface="+mj-ea"/>
                <a:cs typeface="+mj-cs"/>
              </a:rPr>
              <a:t>example 2</a:t>
            </a:r>
          </a:p>
        </p:txBody>
      </p:sp>
      <p:sp>
        <p:nvSpPr>
          <p:cNvPr id="48131" name="Rectangle 3"/>
          <p:cNvSpPr>
            <a:spLocks noGrp="1" noChangeArrowheads="1"/>
          </p:cNvSpPr>
          <p:nvPr>
            <p:ph type="body" sz="half" idx="1"/>
          </p:nvPr>
        </p:nvSpPr>
        <p:spPr>
          <a:xfrm>
            <a:off x="566738" y="1752600"/>
            <a:ext cx="7967662" cy="762000"/>
          </a:xfrm>
        </p:spPr>
        <p:txBody>
          <a:bodyPr/>
          <a:lstStyle/>
          <a:p>
            <a:pPr eaLnBrk="1" hangingPunct="1">
              <a:defRPr/>
            </a:pPr>
            <a:r>
              <a:rPr lang="en-US" sz="2000">
                <a:effectLst>
                  <a:outerShdw blurRad="38100" dist="38100" dir="2700000" algn="tl">
                    <a:srgbClr val="DDDDDD"/>
                  </a:outerShdw>
                </a:effectLst>
                <a:ea typeface="+mn-ea"/>
                <a:cs typeface="+mn-cs"/>
              </a:rPr>
              <a:t>Using the A, B, C, D, F grading system that we learned in school, please rate the importance of the following services in this hotel.</a:t>
            </a:r>
          </a:p>
        </p:txBody>
      </p:sp>
      <p:graphicFrame>
        <p:nvGraphicFramePr>
          <p:cNvPr id="48214" name="Group 86"/>
          <p:cNvGraphicFramePr>
            <a:graphicFrameLocks noGrp="1"/>
          </p:cNvGraphicFramePr>
          <p:nvPr>
            <p:ph sz="half" idx="2"/>
          </p:nvPr>
        </p:nvGraphicFramePr>
        <p:xfrm>
          <a:off x="1295400" y="2971800"/>
          <a:ext cx="7239000" cy="2819400"/>
        </p:xfrm>
        <a:graphic>
          <a:graphicData uri="http://schemas.openxmlformats.org/drawingml/2006/table">
            <a:tbl>
              <a:tblPr/>
              <a:tblGrid>
                <a:gridCol w="2033588"/>
                <a:gridCol w="866775"/>
                <a:gridCol w="868362"/>
                <a:gridCol w="866775"/>
                <a:gridCol w="868363"/>
                <a:gridCol w="866775"/>
                <a:gridCol w="868362"/>
              </a:tblGrid>
              <a:tr h="704850">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charset="2"/>
                        <a:buNone/>
                        <a:tabLst/>
                      </a:pPr>
                      <a:r>
                        <a:rPr kumimoji="0" lang="en-US" sz="2000" b="1" i="1" u="none" strike="noStrike" cap="none" normalizeH="0" baseline="0">
                          <a:ln>
                            <a:noFill/>
                          </a:ln>
                          <a:solidFill>
                            <a:schemeClr val="accent2"/>
                          </a:solidFill>
                          <a:effectLst>
                            <a:outerShdw blurRad="38100" dist="38100" dir="2700000" algn="tl">
                              <a:srgbClr val="DDDDDD"/>
                            </a:outerShdw>
                          </a:effectLst>
                          <a:latin typeface="Arial" charset="0"/>
                        </a:rPr>
                        <a:t>Hotel service</a:t>
                      </a:r>
                    </a:p>
                  </a:txBody>
                  <a:tcPr anchor="ctr" horzOverflow="overflow">
                    <a:lnL cap="flat">
                      <a:noFill/>
                    </a:lnL>
                    <a:lnR>
                      <a:noFill/>
                    </a:lnR>
                    <a:lnT cap="fla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charset="2"/>
                        <a:buNone/>
                        <a:tabLst/>
                      </a:pPr>
                      <a:r>
                        <a:rPr kumimoji="0" lang="en-US" sz="1600" b="1" i="0" u="none" strike="noStrike" cap="none" normalizeH="0" baseline="0">
                          <a:ln>
                            <a:noFill/>
                          </a:ln>
                          <a:solidFill>
                            <a:schemeClr val="accent2"/>
                          </a:solidFill>
                          <a:effectLst>
                            <a:outerShdw blurRad="38100" dist="38100" dir="2700000" algn="tl">
                              <a:srgbClr val="000000"/>
                            </a:outerShdw>
                          </a:effectLst>
                          <a:latin typeface="Arial" charset="0"/>
                        </a:rPr>
                        <a:t>A</a:t>
                      </a:r>
                    </a:p>
                  </a:txBody>
                  <a:tcPr anchor="ctr" horzOverflow="overflow">
                    <a:lnL>
                      <a:noFill/>
                    </a:lnL>
                    <a:lnR>
                      <a:noFill/>
                    </a:lnR>
                    <a:lnT cap="flat">
                      <a:noFill/>
                    </a:lnT>
                    <a:lnB>
                      <a:noFill/>
                    </a:lnB>
                    <a:lnTlToBr>
                      <a:noFill/>
                    </a:lnTlToBr>
                    <a:lnBlToTr>
                      <a:noFill/>
                    </a:lnBlToTr>
                    <a:solidFill>
                      <a:srgbClr val="6600CC"/>
                    </a:solid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charset="2"/>
                        <a:buNone/>
                        <a:tabLst/>
                      </a:pPr>
                      <a:r>
                        <a:rPr kumimoji="0" lang="en-US" sz="1600" b="1" i="0" u="none" strike="noStrike" cap="none" normalizeH="0" baseline="0">
                          <a:ln>
                            <a:noFill/>
                          </a:ln>
                          <a:solidFill>
                            <a:schemeClr val="accent2"/>
                          </a:solidFill>
                          <a:effectLst>
                            <a:outerShdw blurRad="38100" dist="38100" dir="2700000" algn="tl">
                              <a:srgbClr val="DDDDDD"/>
                            </a:outerShdw>
                          </a:effectLst>
                          <a:latin typeface="Arial" charset="0"/>
                        </a:rPr>
                        <a:t>B</a:t>
                      </a:r>
                    </a:p>
                  </a:txBody>
                  <a:tcPr anchor="ctr" horzOverflow="overflow">
                    <a:lnL>
                      <a:noFill/>
                    </a:lnL>
                    <a:lnR w="12700" cap="flat" cmpd="sng" algn="ctr">
                      <a:solidFill>
                        <a:schemeClr val="tx1"/>
                      </a:solidFill>
                      <a:prstDash val="solid"/>
                      <a:round/>
                      <a:headEnd type="none" w="med" len="med"/>
                      <a:tailEnd type="none" w="med" len="med"/>
                    </a:lnR>
                    <a:lnT cap="fla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charset="2"/>
                        <a:buNone/>
                        <a:tabLst/>
                      </a:pPr>
                      <a:r>
                        <a:rPr kumimoji="0" lang="en-US" sz="1600" b="1" i="0" u="none" strike="noStrike" cap="none" normalizeH="0" baseline="0">
                          <a:ln>
                            <a:noFill/>
                          </a:ln>
                          <a:solidFill>
                            <a:schemeClr val="accent2"/>
                          </a:solidFill>
                          <a:effectLst>
                            <a:outerShdw blurRad="38100" dist="38100" dir="2700000" algn="tl">
                              <a:srgbClr val="000000"/>
                            </a:outerShdw>
                          </a:effectLst>
                          <a:latin typeface="Arial" charset="0"/>
                        </a:rPr>
                        <a:t>C</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cap="flat">
                      <a:noFill/>
                    </a:lnT>
                    <a:lnB w="12700" cap="flat" cmpd="sng" algn="ctr">
                      <a:solidFill>
                        <a:schemeClr val="tx1"/>
                      </a:solidFill>
                      <a:prstDash val="solid"/>
                      <a:round/>
                      <a:headEnd type="none" w="med" len="med"/>
                      <a:tailEnd type="none" w="med" len="med"/>
                    </a:lnB>
                    <a:lnTlToBr>
                      <a:noFill/>
                    </a:lnTlToBr>
                    <a:lnBlToTr>
                      <a:noFill/>
                    </a:lnBlToTr>
                    <a:solidFill>
                      <a:srgbClr val="6600CC"/>
                    </a:solid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charset="2"/>
                        <a:buNone/>
                        <a:tabLst/>
                      </a:pPr>
                      <a:r>
                        <a:rPr kumimoji="0" lang="en-US" sz="1600" b="1" i="0" u="none" strike="noStrike" cap="none" normalizeH="0" baseline="0">
                          <a:ln>
                            <a:noFill/>
                          </a:ln>
                          <a:solidFill>
                            <a:schemeClr val="accent2"/>
                          </a:solidFill>
                          <a:effectLst>
                            <a:outerShdw blurRad="38100" dist="38100" dir="2700000" algn="tl">
                              <a:srgbClr val="DDDDDD"/>
                            </a:outerShdw>
                          </a:effectLst>
                          <a:latin typeface="Arial" charset="0"/>
                        </a:rPr>
                        <a:t>D</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cap="fla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charset="2"/>
                        <a:buNone/>
                        <a:tabLst/>
                      </a:pPr>
                      <a:r>
                        <a:rPr kumimoji="0" lang="en-US" sz="1600" b="1" i="0" u="none" strike="noStrike" cap="none" normalizeH="0" baseline="0">
                          <a:ln>
                            <a:noFill/>
                          </a:ln>
                          <a:solidFill>
                            <a:schemeClr val="accent2"/>
                          </a:solidFill>
                          <a:effectLst>
                            <a:outerShdw blurRad="38100" dist="38100" dir="2700000" algn="tl">
                              <a:srgbClr val="000000"/>
                            </a:outerShdw>
                          </a:effectLst>
                          <a:latin typeface="Arial" charset="0"/>
                        </a:rPr>
                        <a:t>F</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cap="flat">
                      <a:noFill/>
                    </a:lnT>
                    <a:lnB w="12700" cap="flat" cmpd="sng" algn="ctr">
                      <a:solidFill>
                        <a:schemeClr val="tx1"/>
                      </a:solidFill>
                      <a:prstDash val="solid"/>
                      <a:round/>
                      <a:headEnd type="none" w="med" len="med"/>
                      <a:tailEnd type="none" w="med" len="med"/>
                    </a:lnB>
                    <a:lnTlToBr>
                      <a:noFill/>
                    </a:lnTlToBr>
                    <a:lnBlToTr>
                      <a:noFill/>
                    </a:lnBlToTr>
                    <a:solidFill>
                      <a:srgbClr val="6600CC"/>
                    </a:solid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charset="2"/>
                        <a:buNone/>
                        <a:tabLst/>
                      </a:pPr>
                      <a:r>
                        <a:rPr kumimoji="0" lang="en-US" sz="1600" b="1" i="0" u="none" strike="noStrike" cap="none" normalizeH="0" baseline="0">
                          <a:ln>
                            <a:noFill/>
                          </a:ln>
                          <a:solidFill>
                            <a:schemeClr val="accent2"/>
                          </a:solidFill>
                          <a:effectLst>
                            <a:outerShdw blurRad="38100" dist="38100" dir="2700000" algn="tl">
                              <a:srgbClr val="DDDDDD"/>
                            </a:outerShdw>
                          </a:effectLst>
                          <a:latin typeface="Arial" charset="0"/>
                        </a:rPr>
                        <a:t>Ref/DK</a:t>
                      </a:r>
                    </a:p>
                  </a:txBody>
                  <a:tcPr anchor="ctr" horzOverflow="overflow">
                    <a:lnL w="12700" cap="flat" cmpd="sng" algn="ctr">
                      <a:solidFill>
                        <a:schemeClr val="tx1"/>
                      </a:solidFill>
                      <a:prstDash val="solid"/>
                      <a:round/>
                      <a:headEnd type="none" w="med" len="med"/>
                      <a:tailEnd type="none" w="med" len="med"/>
                    </a:lnL>
                    <a:lnR cap="flat">
                      <a:noFill/>
                    </a:lnR>
                    <a:lnT cap="flat">
                      <a:noFill/>
                    </a:lnT>
                    <a:lnB w="12700" cap="flat" cmpd="sng" algn="ctr">
                      <a:solidFill>
                        <a:schemeClr val="tx1"/>
                      </a:solidFill>
                      <a:prstDash val="solid"/>
                      <a:round/>
                      <a:headEnd type="none" w="med" len="med"/>
                      <a:tailEnd type="none" w="med" len="med"/>
                    </a:lnB>
                    <a:lnTlToBr>
                      <a:noFill/>
                    </a:lnTlToBr>
                    <a:lnBlToTr>
                      <a:noFill/>
                    </a:lnBlToTr>
                    <a:noFill/>
                  </a:tcPr>
                </a:tc>
              </a:tr>
              <a:tr h="704850">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charset="2"/>
                        <a:buNone/>
                        <a:tabLst/>
                      </a:pPr>
                      <a:r>
                        <a:rPr kumimoji="0" lang="en-US" sz="1600" b="1" i="0" u="none" strike="noStrike" cap="none" normalizeH="0" baseline="0">
                          <a:ln>
                            <a:noFill/>
                          </a:ln>
                          <a:solidFill>
                            <a:srgbClr val="6600CC"/>
                          </a:solidFill>
                          <a:effectLst>
                            <a:outerShdw blurRad="38100" dist="38100" dir="2700000" algn="tl">
                              <a:srgbClr val="DDDDDD"/>
                            </a:outerShdw>
                          </a:effectLst>
                          <a:latin typeface="Arial" charset="0"/>
                        </a:rPr>
                        <a:t>Dining services</a:t>
                      </a:r>
                    </a:p>
                  </a:txBody>
                  <a:tcPr anchor="ctr" horzOverflow="overflow">
                    <a:lnL cap="flat">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charset="2"/>
                        <a:buNone/>
                        <a:tabLst/>
                      </a:pPr>
                      <a:r>
                        <a:rPr kumimoji="0" lang="en-US" sz="1400" b="1" i="0" u="none" strike="noStrike" cap="none" normalizeH="0" baseline="0">
                          <a:ln>
                            <a:noFill/>
                          </a:ln>
                          <a:solidFill>
                            <a:schemeClr val="bg1"/>
                          </a:solidFill>
                          <a:effectLst>
                            <a:outerShdw blurRad="38100" dist="38100" dir="2700000" algn="tl">
                              <a:srgbClr val="000000"/>
                            </a:outerShdw>
                          </a:effectLst>
                          <a:latin typeface="Arial" charset="0"/>
                        </a:rPr>
                        <a:t>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solidFill>
                      <a:srgbClr val="6600CC"/>
                    </a:solid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charset="2"/>
                        <a:buNone/>
                        <a:tabLst/>
                      </a:pPr>
                      <a:r>
                        <a:rPr kumimoji="0" lang="en-US" sz="1400" b="1" i="0" u="none" strike="noStrike" cap="none" normalizeH="0" baseline="0">
                          <a:ln>
                            <a:noFill/>
                          </a:ln>
                          <a:solidFill>
                            <a:schemeClr val="tx1"/>
                          </a:solidFill>
                          <a:effectLst>
                            <a:outerShdw blurRad="38100" dist="38100" dir="2700000" algn="tl">
                              <a:srgbClr val="DDDDDD"/>
                            </a:outerShdw>
                          </a:effectLst>
                          <a:latin typeface="Arial" charset="0"/>
                        </a:rPr>
                        <a:t>4</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charset="2"/>
                        <a:buNone/>
                        <a:tabLst/>
                      </a:pPr>
                      <a:r>
                        <a:rPr kumimoji="0" lang="en-US" sz="1400" b="1" i="0" u="none" strike="noStrike" cap="none" normalizeH="0" baseline="0">
                          <a:ln>
                            <a:noFill/>
                          </a:ln>
                          <a:solidFill>
                            <a:schemeClr val="bg1"/>
                          </a:solidFill>
                          <a:effectLst>
                            <a:outerShdw blurRad="38100" dist="38100" dir="2700000" algn="tl">
                              <a:srgbClr val="000000"/>
                            </a:outerShdw>
                          </a:effectLst>
                          <a:latin typeface="Arial" charset="0"/>
                        </a:rPr>
                        <a:t>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6600CC"/>
                    </a:solid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charset="2"/>
                        <a:buNone/>
                        <a:tabLst/>
                      </a:pPr>
                      <a:r>
                        <a:rPr kumimoji="0" lang="en-US" sz="1400" b="1" i="0" u="none" strike="noStrike" cap="none" normalizeH="0" baseline="0">
                          <a:ln>
                            <a:noFill/>
                          </a:ln>
                          <a:solidFill>
                            <a:schemeClr val="tx1"/>
                          </a:solidFill>
                          <a:effectLst>
                            <a:outerShdw blurRad="38100" dist="38100" dir="2700000" algn="tl">
                              <a:srgbClr val="DDDDDD"/>
                            </a:outerShdw>
                          </a:effectLst>
                          <a:latin typeface="Arial" charset="0"/>
                        </a:rPr>
                        <a:t>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charset="2"/>
                        <a:buNone/>
                        <a:tabLst/>
                      </a:pPr>
                      <a:r>
                        <a:rPr kumimoji="0" lang="en-US" sz="1400" b="1" i="0" u="none" strike="noStrike" cap="none" normalizeH="0" baseline="0">
                          <a:ln>
                            <a:noFill/>
                          </a:ln>
                          <a:solidFill>
                            <a:schemeClr val="bg1"/>
                          </a:solidFill>
                          <a:effectLst>
                            <a:outerShdw blurRad="38100" dist="38100" dir="2700000" algn="tl">
                              <a:srgbClr val="000000"/>
                            </a:outerShdw>
                          </a:effectLst>
                          <a:latin typeface="Arial" charset="0"/>
                        </a:rPr>
                        <a:t>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6600CC"/>
                    </a:solid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charset="2"/>
                        <a:buNone/>
                        <a:tabLst/>
                      </a:pPr>
                      <a:r>
                        <a:rPr kumimoji="0" lang="en-US" sz="1400" b="1" i="0" u="none" strike="noStrike" cap="none" normalizeH="0" baseline="0">
                          <a:ln>
                            <a:noFill/>
                          </a:ln>
                          <a:solidFill>
                            <a:schemeClr val="tx1"/>
                          </a:solidFill>
                          <a:effectLst>
                            <a:outerShdw blurRad="38100" dist="38100" dir="2700000" algn="tl">
                              <a:srgbClr val="DDDDDD"/>
                            </a:outerShdw>
                          </a:effectLst>
                          <a:latin typeface="Arial" charset="0"/>
                        </a:rPr>
                        <a:t>7</a:t>
                      </a:r>
                    </a:p>
                  </a:txBody>
                  <a:tcPr anchor="ctr" horzOverflow="overflow">
                    <a:lnL w="12700" cap="flat" cmpd="sng" algn="ctr">
                      <a:solidFill>
                        <a:schemeClr val="tx1"/>
                      </a:solidFill>
                      <a:prstDash val="solid"/>
                      <a:round/>
                      <a:headEnd type="none" w="med" len="med"/>
                      <a:tailEnd type="none" w="med" len="med"/>
                    </a:lnL>
                    <a:lnR cap="flat">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04850">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charset="2"/>
                        <a:buNone/>
                        <a:tabLst/>
                      </a:pPr>
                      <a:r>
                        <a:rPr kumimoji="0" lang="en-US" sz="1600" b="1" i="0" u="none" strike="noStrike" cap="none" normalizeH="0" baseline="0">
                          <a:ln>
                            <a:noFill/>
                          </a:ln>
                          <a:solidFill>
                            <a:srgbClr val="6600CC"/>
                          </a:solidFill>
                          <a:effectLst>
                            <a:outerShdw blurRad="38100" dist="38100" dir="2700000" algn="tl">
                              <a:srgbClr val="DDDDDD"/>
                            </a:outerShdw>
                          </a:effectLst>
                          <a:latin typeface="Arial" charset="0"/>
                        </a:rPr>
                        <a:t>Laundry service</a:t>
                      </a:r>
                    </a:p>
                  </a:txBody>
                  <a:tcPr anchor="ctr" horzOverflow="overflow">
                    <a:lnL cap="flat">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charset="2"/>
                        <a:buNone/>
                        <a:tabLst/>
                      </a:pPr>
                      <a:r>
                        <a:rPr kumimoji="0" lang="en-US" sz="1400" b="1" i="0" u="none" strike="noStrike" cap="none" normalizeH="0" baseline="0">
                          <a:ln>
                            <a:noFill/>
                          </a:ln>
                          <a:solidFill>
                            <a:schemeClr val="bg1"/>
                          </a:solidFill>
                          <a:effectLst>
                            <a:outerShdw blurRad="38100" dist="38100" dir="2700000" algn="tl">
                              <a:srgbClr val="000000"/>
                            </a:outerShdw>
                          </a:effectLst>
                          <a:latin typeface="Arial" charset="0"/>
                        </a:rPr>
                        <a:t>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6600CC"/>
                    </a:solid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charset="2"/>
                        <a:buNone/>
                        <a:tabLst/>
                      </a:pPr>
                      <a:r>
                        <a:rPr kumimoji="0" lang="en-US" sz="1400" b="1" i="0" u="none" strike="noStrike" cap="none" normalizeH="0" baseline="0">
                          <a:ln>
                            <a:noFill/>
                          </a:ln>
                          <a:solidFill>
                            <a:schemeClr val="tx1"/>
                          </a:solidFill>
                          <a:effectLst>
                            <a:outerShdw blurRad="38100" dist="38100" dir="2700000" algn="tl">
                              <a:srgbClr val="DDDDDD"/>
                            </a:outerShdw>
                          </a:effectLst>
                          <a:latin typeface="Arial" charset="0"/>
                        </a:rPr>
                        <a:t>4</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charset="2"/>
                        <a:buNone/>
                        <a:tabLst/>
                      </a:pPr>
                      <a:r>
                        <a:rPr kumimoji="0" lang="en-US" sz="1400" b="1" i="0" u="none" strike="noStrike" cap="none" normalizeH="0" baseline="0">
                          <a:ln>
                            <a:noFill/>
                          </a:ln>
                          <a:solidFill>
                            <a:schemeClr val="bg1"/>
                          </a:solidFill>
                          <a:effectLst>
                            <a:outerShdw blurRad="38100" dist="38100" dir="2700000" algn="tl">
                              <a:srgbClr val="000000"/>
                            </a:outerShdw>
                          </a:effectLst>
                          <a:latin typeface="Arial" charset="0"/>
                        </a:rPr>
                        <a:t>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6600CC"/>
                    </a:solid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charset="2"/>
                        <a:buNone/>
                        <a:tabLst/>
                      </a:pPr>
                      <a:r>
                        <a:rPr kumimoji="0" lang="en-US" sz="1400" b="1" i="0" u="none" strike="noStrike" cap="none" normalizeH="0" baseline="0">
                          <a:ln>
                            <a:noFill/>
                          </a:ln>
                          <a:solidFill>
                            <a:schemeClr val="tx1"/>
                          </a:solidFill>
                          <a:effectLst>
                            <a:outerShdw blurRad="38100" dist="38100" dir="2700000" algn="tl">
                              <a:srgbClr val="DDDDDD"/>
                            </a:outerShdw>
                          </a:effectLst>
                          <a:latin typeface="Arial" charset="0"/>
                        </a:rPr>
                        <a:t>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charset="2"/>
                        <a:buNone/>
                        <a:tabLst/>
                      </a:pPr>
                      <a:r>
                        <a:rPr kumimoji="0" lang="en-US" sz="1400" b="1" i="0" u="none" strike="noStrike" cap="none" normalizeH="0" baseline="0">
                          <a:ln>
                            <a:noFill/>
                          </a:ln>
                          <a:solidFill>
                            <a:schemeClr val="bg1"/>
                          </a:solidFill>
                          <a:effectLst>
                            <a:outerShdw blurRad="38100" dist="38100" dir="2700000" algn="tl">
                              <a:srgbClr val="000000"/>
                            </a:outerShdw>
                          </a:effectLst>
                          <a:latin typeface="Arial" charset="0"/>
                        </a:rPr>
                        <a:t>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6600CC"/>
                    </a:solid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charset="2"/>
                        <a:buNone/>
                        <a:tabLst/>
                      </a:pPr>
                      <a:r>
                        <a:rPr kumimoji="0" lang="en-US" sz="1400" b="1" i="0" u="none" strike="noStrike" cap="none" normalizeH="0" baseline="0">
                          <a:ln>
                            <a:noFill/>
                          </a:ln>
                          <a:solidFill>
                            <a:schemeClr val="tx1"/>
                          </a:solidFill>
                          <a:effectLst>
                            <a:outerShdw blurRad="38100" dist="38100" dir="2700000" algn="tl">
                              <a:srgbClr val="DDDDDD"/>
                            </a:outerShdw>
                          </a:effectLst>
                          <a:latin typeface="Arial" charset="0"/>
                        </a:rPr>
                        <a:t>7</a:t>
                      </a:r>
                    </a:p>
                  </a:txBody>
                  <a:tcPr anchor="ctr" horzOverflow="overflow">
                    <a:lnL w="12700" cap="flat" cmpd="sng" algn="ctr">
                      <a:solidFill>
                        <a:schemeClr val="tx1"/>
                      </a:solidFill>
                      <a:prstDash val="solid"/>
                      <a:round/>
                      <a:headEnd type="none" w="med" len="med"/>
                      <a:tailEnd type="none" w="med" len="med"/>
                    </a:lnL>
                    <a:lnR cap="flat">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04850">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charset="2"/>
                        <a:buNone/>
                        <a:tabLst/>
                      </a:pPr>
                      <a:r>
                        <a:rPr kumimoji="0" lang="en-US" sz="1600" b="1" i="0" u="none" strike="noStrike" cap="none" normalizeH="0" baseline="0">
                          <a:ln>
                            <a:noFill/>
                          </a:ln>
                          <a:solidFill>
                            <a:srgbClr val="6600CC"/>
                          </a:solidFill>
                          <a:effectLst>
                            <a:outerShdw blurRad="38100" dist="38100" dir="2700000" algn="tl">
                              <a:srgbClr val="DDDDDD"/>
                            </a:outerShdw>
                          </a:effectLst>
                          <a:latin typeface="Arial" charset="0"/>
                        </a:rPr>
                        <a:t>Room service</a:t>
                      </a:r>
                    </a:p>
                  </a:txBody>
                  <a:tcPr anchor="ctr" horzOverflow="overflow">
                    <a:lnL cap="flat">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charset="2"/>
                        <a:buNone/>
                        <a:tabLst/>
                      </a:pPr>
                      <a:r>
                        <a:rPr kumimoji="0" lang="en-US" sz="1400" b="1" i="0" u="none" strike="noStrike" cap="none" normalizeH="0" baseline="0">
                          <a:ln>
                            <a:noFill/>
                          </a:ln>
                          <a:solidFill>
                            <a:schemeClr val="bg1"/>
                          </a:solidFill>
                          <a:effectLst>
                            <a:outerShdw blurRad="38100" dist="38100" dir="2700000" algn="tl">
                              <a:srgbClr val="000000"/>
                            </a:outerShdw>
                          </a:effectLst>
                          <a:latin typeface="Arial" charset="0"/>
                        </a:rPr>
                        <a:t>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cap="flat">
                      <a:noFill/>
                    </a:lnB>
                    <a:lnTlToBr>
                      <a:noFill/>
                    </a:lnTlToBr>
                    <a:lnBlToTr>
                      <a:noFill/>
                    </a:lnBlToTr>
                    <a:solidFill>
                      <a:srgbClr val="6600CC"/>
                    </a:solid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charset="2"/>
                        <a:buNone/>
                        <a:tabLst/>
                      </a:pPr>
                      <a:r>
                        <a:rPr kumimoji="0" lang="en-US" sz="1400" b="1" i="0" u="none" strike="noStrike" cap="none" normalizeH="0" baseline="0">
                          <a:ln>
                            <a:noFill/>
                          </a:ln>
                          <a:solidFill>
                            <a:schemeClr val="tx1"/>
                          </a:solidFill>
                          <a:effectLst>
                            <a:outerShdw blurRad="38100" dist="38100" dir="2700000" algn="tl">
                              <a:srgbClr val="DDDDDD"/>
                            </a:outerShdw>
                          </a:effectLst>
                          <a:latin typeface="Arial" charset="0"/>
                        </a:rPr>
                        <a:t>4</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charset="2"/>
                        <a:buNone/>
                        <a:tabLst/>
                      </a:pPr>
                      <a:r>
                        <a:rPr kumimoji="0" lang="en-US" sz="1400" b="1" i="0" u="none" strike="noStrike" cap="none" normalizeH="0" baseline="0">
                          <a:ln>
                            <a:noFill/>
                          </a:ln>
                          <a:solidFill>
                            <a:schemeClr val="bg1"/>
                          </a:solidFill>
                          <a:effectLst>
                            <a:outerShdw blurRad="38100" dist="38100" dir="2700000" algn="tl">
                              <a:srgbClr val="000000"/>
                            </a:outerShdw>
                          </a:effectLst>
                          <a:latin typeface="Arial" charset="0"/>
                        </a:rPr>
                        <a:t>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cap="flat">
                      <a:noFill/>
                    </a:lnB>
                    <a:lnTlToBr>
                      <a:noFill/>
                    </a:lnTlToBr>
                    <a:lnBlToTr>
                      <a:noFill/>
                    </a:lnBlToTr>
                    <a:solidFill>
                      <a:srgbClr val="6600CC"/>
                    </a:solid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charset="2"/>
                        <a:buNone/>
                        <a:tabLst/>
                      </a:pPr>
                      <a:r>
                        <a:rPr kumimoji="0" lang="en-US" sz="1400" b="1" i="0" u="none" strike="noStrike" cap="none" normalizeH="0" baseline="0">
                          <a:ln>
                            <a:noFill/>
                          </a:ln>
                          <a:solidFill>
                            <a:schemeClr val="tx1"/>
                          </a:solidFill>
                          <a:effectLst>
                            <a:outerShdw blurRad="38100" dist="38100" dir="2700000" algn="tl">
                              <a:srgbClr val="DDDDDD"/>
                            </a:outerShdw>
                          </a:effectLst>
                          <a:latin typeface="Arial" charset="0"/>
                        </a:rPr>
                        <a:t>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charset="2"/>
                        <a:buNone/>
                        <a:tabLst/>
                      </a:pPr>
                      <a:r>
                        <a:rPr kumimoji="0" lang="en-US" sz="1400" b="1" i="0" u="none" strike="noStrike" cap="none" normalizeH="0" baseline="0">
                          <a:ln>
                            <a:noFill/>
                          </a:ln>
                          <a:solidFill>
                            <a:schemeClr val="bg1"/>
                          </a:solidFill>
                          <a:effectLst>
                            <a:outerShdw blurRad="38100" dist="38100" dir="2700000" algn="tl">
                              <a:srgbClr val="000000"/>
                            </a:outerShdw>
                          </a:effectLst>
                          <a:latin typeface="Arial" charset="0"/>
                        </a:rPr>
                        <a:t>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cap="flat">
                      <a:noFill/>
                    </a:lnB>
                    <a:lnTlToBr>
                      <a:noFill/>
                    </a:lnTlToBr>
                    <a:lnBlToTr>
                      <a:noFill/>
                    </a:lnBlToTr>
                    <a:solidFill>
                      <a:srgbClr val="6600CC"/>
                    </a:solid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charset="2"/>
                        <a:buNone/>
                        <a:tabLst/>
                      </a:pPr>
                      <a:r>
                        <a:rPr kumimoji="0" lang="en-US" sz="1400" b="1" i="0" u="none" strike="noStrike" cap="none" normalizeH="0" baseline="0">
                          <a:ln>
                            <a:noFill/>
                          </a:ln>
                          <a:solidFill>
                            <a:schemeClr val="tx1"/>
                          </a:solidFill>
                          <a:effectLst>
                            <a:outerShdw blurRad="38100" dist="38100" dir="2700000" algn="tl">
                              <a:srgbClr val="DDDDDD"/>
                            </a:outerShdw>
                          </a:effectLst>
                          <a:latin typeface="Arial" charset="0"/>
                        </a:rPr>
                        <a:t>7</a:t>
                      </a:r>
                    </a:p>
                  </a:txBody>
                  <a:tcPr anchor="ctr" horzOverflow="overflow">
                    <a:lnL w="12700" cap="flat" cmpd="sng" algn="ctr">
                      <a:solidFill>
                        <a:schemeClr val="tx1"/>
                      </a:solidFill>
                      <a:prstDash val="solid"/>
                      <a:round/>
                      <a:headEnd type="none" w="med" len="med"/>
                      <a:tailEnd type="none" w="med" len="med"/>
                    </a:lnL>
                    <a:lnR cap="flat">
                      <a:noFill/>
                    </a:lnR>
                    <a:lnT w="12700" cap="flat" cmpd="sng" algn="ctr">
                      <a:solidFill>
                        <a:schemeClr val="tx1"/>
                      </a:solidFill>
                      <a:prstDash val="solid"/>
                      <a:round/>
                      <a:headEnd type="none" w="med" len="med"/>
                      <a:tailEnd type="none" w="med" len="med"/>
                    </a:lnT>
                    <a:lnB cap="flat">
                      <a:noFill/>
                    </a:lnB>
                    <a:lnTlToBr>
                      <a:noFill/>
                    </a:lnTlToBr>
                    <a:lnBlToTr>
                      <a:noFill/>
                    </a:lnBlToTr>
                    <a:noFill/>
                  </a:tcPr>
                </a:tc>
              </a:tr>
            </a:tbl>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Number Placeholder 5"/>
          <p:cNvSpPr>
            <a:spLocks noGrp="1"/>
          </p:cNvSpPr>
          <p:nvPr>
            <p:ph type="sldNum" sz="quarter" idx="12"/>
          </p:nvPr>
        </p:nvSpPr>
        <p:spPr>
          <a:noFill/>
        </p:spPr>
        <p:txBody>
          <a:bodyPr/>
          <a:lstStyle/>
          <a:p>
            <a:fld id="{02D9D802-82D3-494A-A06F-A060C683B94B}" type="slidenum">
              <a:rPr lang="en-US"/>
              <a:pPr/>
              <a:t>18</a:t>
            </a:fld>
            <a:endParaRPr lang="en-US"/>
          </a:p>
        </p:txBody>
      </p:sp>
      <p:sp>
        <p:nvSpPr>
          <p:cNvPr id="53250" name="Rectangle 2"/>
          <p:cNvSpPr>
            <a:spLocks noGrp="1" noChangeArrowheads="1"/>
          </p:cNvSpPr>
          <p:nvPr>
            <p:ph type="title"/>
          </p:nvPr>
        </p:nvSpPr>
        <p:spPr/>
        <p:txBody>
          <a:bodyPr/>
          <a:lstStyle/>
          <a:p>
            <a:pPr eaLnBrk="1" hangingPunct="1">
              <a:defRPr/>
            </a:pPr>
            <a:r>
              <a:rPr lang="en-US" sz="3200" b="1">
                <a:effectLst>
                  <a:outerShdw blurRad="38100" dist="38100" dir="2700000" algn="tl">
                    <a:srgbClr val="DDDDDD"/>
                  </a:outerShdw>
                </a:effectLst>
                <a:ea typeface="+mj-ea"/>
                <a:cs typeface="+mj-cs"/>
              </a:rPr>
              <a:t>Questionnaire Construction, </a:t>
            </a:r>
            <a:r>
              <a:rPr lang="en-US" sz="2400" b="1">
                <a:effectLst>
                  <a:outerShdw blurRad="38100" dist="38100" dir="2700000" algn="tl">
                    <a:srgbClr val="DDDDDD"/>
                  </a:outerShdw>
                </a:effectLst>
                <a:ea typeface="+mj-ea"/>
                <a:cs typeface="+mj-cs"/>
              </a:rPr>
              <a:t>p.4</a:t>
            </a:r>
          </a:p>
        </p:txBody>
      </p:sp>
      <p:sp>
        <p:nvSpPr>
          <p:cNvPr id="53251" name="Rectangle 3"/>
          <p:cNvSpPr>
            <a:spLocks noGrp="1" noChangeArrowheads="1"/>
          </p:cNvSpPr>
          <p:nvPr>
            <p:ph type="body" idx="1"/>
          </p:nvPr>
        </p:nvSpPr>
        <p:spPr/>
        <p:txBody>
          <a:bodyPr/>
          <a:lstStyle/>
          <a:p>
            <a:pPr eaLnBrk="1" hangingPunct="1">
              <a:lnSpc>
                <a:spcPct val="90000"/>
              </a:lnSpc>
            </a:pPr>
            <a:r>
              <a:rPr lang="en-US" sz="2800" b="1" smtClean="0">
                <a:effectLst>
                  <a:outerShdw blurRad="38100" dist="38100" dir="2700000" algn="tl">
                    <a:srgbClr val="C0C0C0"/>
                  </a:outerShdw>
                </a:effectLst>
              </a:rPr>
              <a:t>Ordering questions in a questionnaire</a:t>
            </a:r>
          </a:p>
          <a:p>
            <a:pPr eaLnBrk="1" hangingPunct="1">
              <a:lnSpc>
                <a:spcPct val="90000"/>
              </a:lnSpc>
              <a:buFont typeface="Wingdings" charset="2"/>
              <a:buNone/>
            </a:pPr>
            <a:endParaRPr lang="en-US" sz="2400" b="1" smtClean="0">
              <a:effectLst>
                <a:outerShdw blurRad="38100" dist="38100" dir="2700000" algn="tl">
                  <a:srgbClr val="C0C0C0"/>
                </a:outerShdw>
              </a:effectLst>
            </a:endParaRPr>
          </a:p>
          <a:p>
            <a:pPr lvl="1" eaLnBrk="1" hangingPunct="1">
              <a:lnSpc>
                <a:spcPct val="90000"/>
              </a:lnSpc>
            </a:pPr>
            <a:r>
              <a:rPr lang="en-US" sz="2400" b="1" smtClean="0"/>
              <a:t>The appearance of one question can affect answers given to later ones </a:t>
            </a:r>
          </a:p>
          <a:p>
            <a:pPr lvl="1" eaLnBrk="1" hangingPunct="1">
              <a:lnSpc>
                <a:spcPct val="90000"/>
              </a:lnSpc>
            </a:pPr>
            <a:endParaRPr lang="en-US" sz="2400" b="1" smtClean="0"/>
          </a:p>
          <a:p>
            <a:pPr lvl="1" eaLnBrk="1" hangingPunct="1">
              <a:lnSpc>
                <a:spcPct val="90000"/>
              </a:lnSpc>
            </a:pPr>
            <a:r>
              <a:rPr lang="en-US" sz="2400" b="1" smtClean="0"/>
              <a:t>As remedy, do not make the questions random, that will look chaotic to the R and confuse the issue </a:t>
            </a:r>
          </a:p>
          <a:p>
            <a:pPr lvl="1" eaLnBrk="1" hangingPunct="1">
              <a:lnSpc>
                <a:spcPct val="90000"/>
              </a:lnSpc>
            </a:pPr>
            <a:endParaRPr lang="en-US" sz="2400" b="1" smtClean="0"/>
          </a:p>
          <a:p>
            <a:pPr lvl="1" eaLnBrk="1" hangingPunct="1">
              <a:lnSpc>
                <a:spcPct val="90000"/>
              </a:lnSpc>
            </a:pPr>
            <a:r>
              <a:rPr lang="en-US" sz="2400" b="1" smtClean="0"/>
              <a:t>Safest solution is sensitivity to the problem</a:t>
            </a:r>
            <a:r>
              <a:rPr lang="en-US" smtClean="0"/>
              <a:t> </a:t>
            </a:r>
            <a:endParaRPr lang="en-US" sz="2000" b="1" smtClean="0">
              <a:effectLst>
                <a:outerShdw blurRad="38100" dist="38100" dir="2700000" algn="tl">
                  <a:srgbClr val="C0C0C0"/>
                </a:outerShdw>
              </a:effectLst>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Number Placeholder 5"/>
          <p:cNvSpPr>
            <a:spLocks noGrp="1"/>
          </p:cNvSpPr>
          <p:nvPr>
            <p:ph type="sldNum" sz="quarter" idx="12"/>
          </p:nvPr>
        </p:nvSpPr>
        <p:spPr>
          <a:noFill/>
        </p:spPr>
        <p:txBody>
          <a:bodyPr/>
          <a:lstStyle/>
          <a:p>
            <a:fld id="{DE64F6BD-2060-4328-9B4F-484283491F8B}" type="slidenum">
              <a:rPr lang="en-US"/>
              <a:pPr/>
              <a:t>19</a:t>
            </a:fld>
            <a:endParaRPr lang="en-US"/>
          </a:p>
        </p:txBody>
      </p:sp>
      <p:sp>
        <p:nvSpPr>
          <p:cNvPr id="54274" name="Rectangle 2"/>
          <p:cNvSpPr>
            <a:spLocks noGrp="1" noChangeArrowheads="1"/>
          </p:cNvSpPr>
          <p:nvPr>
            <p:ph type="title"/>
          </p:nvPr>
        </p:nvSpPr>
        <p:spPr/>
        <p:txBody>
          <a:bodyPr/>
          <a:lstStyle/>
          <a:p>
            <a:pPr eaLnBrk="1" hangingPunct="1">
              <a:defRPr/>
            </a:pPr>
            <a:r>
              <a:rPr lang="en-US" sz="3200" b="1">
                <a:effectLst>
                  <a:outerShdw blurRad="38100" dist="38100" dir="2700000" algn="tl">
                    <a:srgbClr val="DDDDDD"/>
                  </a:outerShdw>
                </a:effectLst>
                <a:ea typeface="+mj-ea"/>
                <a:cs typeface="+mj-cs"/>
              </a:rPr>
              <a:t>Questionnaire Construction, </a:t>
            </a:r>
            <a:r>
              <a:rPr lang="en-US" sz="2400" b="1">
                <a:effectLst>
                  <a:outerShdw blurRad="38100" dist="38100" dir="2700000" algn="tl">
                    <a:srgbClr val="DDDDDD"/>
                  </a:outerShdw>
                </a:effectLst>
                <a:ea typeface="+mj-ea"/>
                <a:cs typeface="+mj-cs"/>
              </a:rPr>
              <a:t>p.5</a:t>
            </a:r>
          </a:p>
        </p:txBody>
      </p:sp>
      <p:sp>
        <p:nvSpPr>
          <p:cNvPr id="54275" name="Rectangle 3"/>
          <p:cNvSpPr>
            <a:spLocks noGrp="1" noChangeArrowheads="1"/>
          </p:cNvSpPr>
          <p:nvPr>
            <p:ph type="body" idx="1"/>
          </p:nvPr>
        </p:nvSpPr>
        <p:spPr/>
        <p:txBody>
          <a:bodyPr/>
          <a:lstStyle/>
          <a:p>
            <a:pPr eaLnBrk="1" hangingPunct="1">
              <a:defRPr/>
            </a:pPr>
            <a:r>
              <a:rPr lang="en-US" b="1">
                <a:effectLst>
                  <a:outerShdw blurRad="38100" dist="38100" dir="2700000" algn="tl">
                    <a:srgbClr val="DDDDDD"/>
                  </a:outerShdw>
                </a:effectLst>
                <a:ea typeface="+mn-ea"/>
                <a:cs typeface="+mn-cs"/>
              </a:rPr>
              <a:t>Questionnaire Instructions</a:t>
            </a:r>
          </a:p>
          <a:p>
            <a:pPr eaLnBrk="1" hangingPunct="1">
              <a:defRPr/>
            </a:pPr>
            <a:endParaRPr lang="en-US">
              <a:ea typeface="+mn-ea"/>
              <a:cs typeface="+mn-cs"/>
            </a:endParaRPr>
          </a:p>
          <a:p>
            <a:pPr lvl="1" eaLnBrk="1" hangingPunct="1">
              <a:defRPr/>
            </a:pPr>
            <a:r>
              <a:rPr lang="en-US"/>
              <a:t>Must be clear, concise and </a:t>
            </a:r>
            <a:r>
              <a:rPr lang="en-US" b="1">
                <a:solidFill>
                  <a:schemeClr val="accent2"/>
                </a:solidFill>
                <a:effectLst>
                  <a:outerShdw blurRad="38100" dist="38100" dir="2700000" algn="tl">
                    <a:srgbClr val="DDDDDD"/>
                  </a:outerShdw>
                </a:effectLst>
              </a:rPr>
              <a:t>COMPLETE</a:t>
            </a:r>
          </a:p>
          <a:p>
            <a:pPr lvl="1" eaLnBrk="1" hangingPunct="1">
              <a:defRPr/>
            </a:pPr>
            <a:endParaRPr lang="en-US">
              <a:solidFill>
                <a:schemeClr val="accent2"/>
              </a:solidFill>
              <a:effectLst>
                <a:outerShdw blurRad="38100" dist="38100" dir="2700000" algn="tl">
                  <a:srgbClr val="DDDDDD"/>
                </a:outerShdw>
              </a:effectLst>
            </a:endParaRPr>
          </a:p>
          <a:p>
            <a:pPr eaLnBrk="1" hangingPunct="1">
              <a:defRPr/>
            </a:pPr>
            <a:r>
              <a:rPr lang="en-US" b="1">
                <a:effectLst>
                  <a:outerShdw blurRad="38100" dist="38100" dir="2700000" algn="tl">
                    <a:srgbClr val="DDDDDD"/>
                  </a:outerShdw>
                </a:effectLst>
                <a:ea typeface="+mn-ea"/>
                <a:cs typeface="+mn-cs"/>
              </a:rPr>
              <a:t>Pre-testing the questionnaire</a:t>
            </a:r>
          </a:p>
          <a:p>
            <a:pPr eaLnBrk="1" hangingPunct="1">
              <a:buFont typeface="Wingdings" charset="2"/>
              <a:buNone/>
              <a:defRPr/>
            </a:pPr>
            <a:endParaRPr lang="en-US">
              <a:ea typeface="+mn-ea"/>
              <a:cs typeface="+mn-cs"/>
            </a:endParaRPr>
          </a:p>
          <a:p>
            <a:pPr lvl="1" eaLnBrk="1" hangingPunct="1">
              <a:defRPr/>
            </a:pPr>
            <a:r>
              <a:rPr lang="en-US" b="1">
                <a:solidFill>
                  <a:schemeClr val="accent2"/>
                </a:solidFill>
                <a:effectLst>
                  <a:outerShdw blurRad="38100" dist="38100" dir="2700000" algn="tl">
                    <a:srgbClr val="DDDDDD"/>
                  </a:outerShdw>
                </a:effectLst>
              </a:rPr>
              <a:t>ALWAYS PRE-TEST!!!!</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2"/>
          </p:nvPr>
        </p:nvSpPr>
        <p:spPr>
          <a:noFill/>
        </p:spPr>
        <p:txBody>
          <a:bodyPr/>
          <a:lstStyle/>
          <a:p>
            <a:fld id="{E5AB6110-B826-4CDF-A9F0-C7B051CB1020}" type="slidenum">
              <a:rPr lang="en-US"/>
              <a:pPr/>
              <a:t>2</a:t>
            </a:fld>
            <a:endParaRPr lang="en-US"/>
          </a:p>
        </p:txBody>
      </p:sp>
      <p:sp>
        <p:nvSpPr>
          <p:cNvPr id="7170" name="Rectangle 2"/>
          <p:cNvSpPr>
            <a:spLocks noGrp="1" noChangeArrowheads="1"/>
          </p:cNvSpPr>
          <p:nvPr>
            <p:ph type="title"/>
          </p:nvPr>
        </p:nvSpPr>
        <p:spPr/>
        <p:txBody>
          <a:bodyPr/>
          <a:lstStyle/>
          <a:p>
            <a:pPr eaLnBrk="1" hangingPunct="1">
              <a:defRPr/>
            </a:pPr>
            <a:r>
              <a:rPr lang="en-US" sz="3200" b="1">
                <a:effectLst>
                  <a:outerShdw blurRad="38100" dist="38100" dir="2700000" algn="tl">
                    <a:srgbClr val="DDDDDD"/>
                  </a:outerShdw>
                </a:effectLst>
                <a:ea typeface="+mj-ea"/>
                <a:cs typeface="+mj-cs"/>
              </a:rPr>
              <a:t>Topics appropriate for survey research</a:t>
            </a:r>
          </a:p>
        </p:txBody>
      </p:sp>
      <p:sp>
        <p:nvSpPr>
          <p:cNvPr id="7171" name="Rectangle 3"/>
          <p:cNvSpPr>
            <a:spLocks noGrp="1" noChangeArrowheads="1"/>
          </p:cNvSpPr>
          <p:nvPr>
            <p:ph type="body" idx="1"/>
          </p:nvPr>
        </p:nvSpPr>
        <p:spPr/>
        <p:txBody>
          <a:bodyPr/>
          <a:lstStyle/>
          <a:p>
            <a:pPr eaLnBrk="1" hangingPunct="1">
              <a:defRPr/>
            </a:pPr>
            <a:endParaRPr lang="en-US" sz="2800" b="1">
              <a:effectLst>
                <a:outerShdw blurRad="38100" dist="38100" dir="2700000" algn="tl">
                  <a:srgbClr val="DDDDDD"/>
                </a:outerShdw>
              </a:effectLst>
              <a:ea typeface="+mn-ea"/>
              <a:cs typeface="+mn-cs"/>
            </a:endParaRPr>
          </a:p>
          <a:p>
            <a:pPr eaLnBrk="1" hangingPunct="1">
              <a:defRPr/>
            </a:pPr>
            <a:r>
              <a:rPr lang="en-US" sz="2800" b="1">
                <a:effectLst>
                  <a:outerShdw blurRad="38100" dist="38100" dir="2700000" algn="tl">
                    <a:srgbClr val="DDDDDD"/>
                  </a:outerShdw>
                </a:effectLst>
                <a:ea typeface="+mn-ea"/>
                <a:cs typeface="+mn-cs"/>
              </a:rPr>
              <a:t>Used for exploratory, descriptive &amp; explanatory purposes</a:t>
            </a:r>
          </a:p>
          <a:p>
            <a:pPr eaLnBrk="1" hangingPunct="1">
              <a:defRPr/>
            </a:pPr>
            <a:endParaRPr lang="en-US">
              <a:ea typeface="+mn-ea"/>
              <a:cs typeface="+mn-cs"/>
            </a:endParaRPr>
          </a:p>
          <a:p>
            <a:pPr eaLnBrk="1" hangingPunct="1">
              <a:defRPr/>
            </a:pPr>
            <a:r>
              <a:rPr lang="en-US" sz="2800" b="1">
                <a:effectLst>
                  <a:outerShdw blurRad="38100" dist="38100" dir="2700000" algn="tl">
                    <a:srgbClr val="DDDDDD"/>
                  </a:outerShdw>
                </a:effectLst>
                <a:ea typeface="+mn-ea"/>
                <a:cs typeface="+mn-cs"/>
              </a:rPr>
              <a:t>Probably best method to collect original data for describing a population too large to observe directly</a:t>
            </a:r>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Number Placeholder 5"/>
          <p:cNvSpPr>
            <a:spLocks noGrp="1"/>
          </p:cNvSpPr>
          <p:nvPr>
            <p:ph type="sldNum" sz="quarter" idx="12"/>
          </p:nvPr>
        </p:nvSpPr>
        <p:spPr>
          <a:noFill/>
        </p:spPr>
        <p:txBody>
          <a:bodyPr/>
          <a:lstStyle/>
          <a:p>
            <a:fld id="{E9E8EDD9-3D59-457A-A3D0-3E1DBEB9FA03}" type="slidenum">
              <a:rPr lang="en-US"/>
              <a:pPr/>
              <a:t>20</a:t>
            </a:fld>
            <a:endParaRPr lang="en-US"/>
          </a:p>
        </p:txBody>
      </p:sp>
      <p:sp>
        <p:nvSpPr>
          <p:cNvPr id="55298" name="Rectangle 2"/>
          <p:cNvSpPr>
            <a:spLocks noGrp="1" noChangeArrowheads="1"/>
          </p:cNvSpPr>
          <p:nvPr>
            <p:ph type="title"/>
          </p:nvPr>
        </p:nvSpPr>
        <p:spPr/>
        <p:txBody>
          <a:bodyPr/>
          <a:lstStyle/>
          <a:p>
            <a:pPr eaLnBrk="1" hangingPunct="1">
              <a:defRPr/>
            </a:pPr>
            <a:r>
              <a:rPr lang="en-US" sz="2800" b="1">
                <a:effectLst>
                  <a:outerShdw blurRad="38100" dist="38100" dir="2700000" algn="tl">
                    <a:srgbClr val="DDDDDD"/>
                  </a:outerShdw>
                </a:effectLst>
                <a:ea typeface="+mj-ea"/>
                <a:cs typeface="+mj-cs"/>
              </a:rPr>
              <a:t>Comparing different survey methods</a:t>
            </a:r>
            <a:br>
              <a:rPr lang="en-US" sz="2800" b="1">
                <a:effectLst>
                  <a:outerShdw blurRad="38100" dist="38100" dir="2700000" algn="tl">
                    <a:srgbClr val="DDDDDD"/>
                  </a:outerShdw>
                </a:effectLst>
                <a:ea typeface="+mj-ea"/>
                <a:cs typeface="+mj-cs"/>
              </a:rPr>
            </a:br>
            <a:r>
              <a:rPr lang="en-US" sz="1600" b="1">
                <a:solidFill>
                  <a:srgbClr val="6600CC"/>
                </a:solidFill>
                <a:effectLst>
                  <a:outerShdw blurRad="38100" dist="38100" dir="2700000" algn="tl">
                    <a:srgbClr val="DDDDDD"/>
                  </a:outerShdw>
                </a:effectLst>
                <a:ea typeface="+mj-ea"/>
                <a:cs typeface="+mj-cs"/>
              </a:rPr>
              <a:t>Choosing among mail questionnaire, personal interview and telephone survey</a:t>
            </a:r>
            <a:br>
              <a:rPr lang="en-US" sz="1600" b="1">
                <a:solidFill>
                  <a:srgbClr val="6600CC"/>
                </a:solidFill>
                <a:effectLst>
                  <a:outerShdw blurRad="38100" dist="38100" dir="2700000" algn="tl">
                    <a:srgbClr val="DDDDDD"/>
                  </a:outerShdw>
                </a:effectLst>
                <a:ea typeface="+mj-ea"/>
                <a:cs typeface="+mj-cs"/>
              </a:rPr>
            </a:br>
            <a:endParaRPr lang="en-US" sz="1600" b="1">
              <a:solidFill>
                <a:srgbClr val="6600CC"/>
              </a:solidFill>
              <a:effectLst>
                <a:outerShdw blurRad="38100" dist="38100" dir="2700000" algn="tl">
                  <a:srgbClr val="DDDDDD"/>
                </a:outerShdw>
              </a:effectLst>
              <a:ea typeface="+mj-ea"/>
              <a:cs typeface="+mj-cs"/>
            </a:endParaRPr>
          </a:p>
        </p:txBody>
      </p:sp>
      <p:graphicFrame>
        <p:nvGraphicFramePr>
          <p:cNvPr id="55626" name="Group 330"/>
          <p:cNvGraphicFramePr>
            <a:graphicFrameLocks noGrp="1"/>
          </p:cNvGraphicFramePr>
          <p:nvPr>
            <p:ph idx="1"/>
          </p:nvPr>
        </p:nvGraphicFramePr>
        <p:xfrm>
          <a:off x="566738" y="1752600"/>
          <a:ext cx="8001000" cy="4346575"/>
        </p:xfrm>
        <a:graphic>
          <a:graphicData uri="http://schemas.openxmlformats.org/drawingml/2006/table">
            <a:tbl>
              <a:tblPr/>
              <a:tblGrid>
                <a:gridCol w="4157662"/>
                <a:gridCol w="1281113"/>
                <a:gridCol w="1281112"/>
                <a:gridCol w="1281113"/>
              </a:tblGrid>
              <a:tr h="485775">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charset="2"/>
                        <a:buNone/>
                        <a:tabLst/>
                      </a:pPr>
                      <a:r>
                        <a:rPr kumimoji="0" lang="en-US" sz="1200" b="1" i="0" u="none" strike="noStrike" cap="none" normalizeH="0" baseline="0" smtClean="0">
                          <a:ln>
                            <a:noFill/>
                          </a:ln>
                          <a:solidFill>
                            <a:schemeClr val="accent2"/>
                          </a:solidFill>
                          <a:effectLst>
                            <a:outerShdw blurRad="38100" dist="38100" dir="2700000" algn="tl">
                              <a:srgbClr val="C0C0C0"/>
                            </a:outerShdw>
                          </a:effectLst>
                          <a:latin typeface="Arial" charset="0"/>
                          <a:ea typeface="ＭＳ Ｐゴシック" charset="-128"/>
                        </a:rPr>
                        <a:t>Factors influencing coverage and information gathered</a:t>
                      </a:r>
                    </a:p>
                  </a:txBody>
                  <a:tcPr horzOverflow="overflow">
                    <a:lnL>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charset="2"/>
                        <a:buNone/>
                        <a:tabLst/>
                      </a:pPr>
                      <a:r>
                        <a:rPr kumimoji="0" lang="en-US" sz="1200" b="1" i="0" u="none" strike="noStrike" cap="none" normalizeH="0" baseline="0" smtClean="0">
                          <a:ln>
                            <a:noFill/>
                          </a:ln>
                          <a:solidFill>
                            <a:schemeClr val="tx1"/>
                          </a:solidFill>
                          <a:effectLst/>
                          <a:latin typeface="Arial" charset="0"/>
                          <a:ea typeface="ＭＳ Ｐゴシック" charset="-128"/>
                        </a:rPr>
                        <a:t>Mailed questionnaire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charset="2"/>
                        <a:buNone/>
                        <a:tabLst/>
                      </a:pPr>
                      <a:r>
                        <a:rPr kumimoji="0" lang="en-US" sz="1200" b="1" i="0" u="none" strike="noStrike" cap="none" normalizeH="0" baseline="0" smtClean="0">
                          <a:ln>
                            <a:noFill/>
                          </a:ln>
                          <a:solidFill>
                            <a:schemeClr val="tx1"/>
                          </a:solidFill>
                          <a:effectLst/>
                          <a:latin typeface="Arial" charset="0"/>
                          <a:ea typeface="ＭＳ Ｐゴシック" charset="-128"/>
                        </a:rPr>
                        <a:t>Personal interview</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charset="2"/>
                        <a:buNone/>
                        <a:tabLst/>
                      </a:pPr>
                      <a:r>
                        <a:rPr kumimoji="0" lang="en-US" sz="1200" b="1" i="0" u="none" strike="noStrike" cap="none" normalizeH="0" baseline="0" smtClean="0">
                          <a:ln>
                            <a:noFill/>
                          </a:ln>
                          <a:solidFill>
                            <a:schemeClr val="tx1"/>
                          </a:solidFill>
                          <a:effectLst/>
                          <a:latin typeface="Arial" charset="0"/>
                          <a:ea typeface="ＭＳ Ｐゴシック" charset="-128"/>
                        </a:rPr>
                        <a:t>Telephone survey</a:t>
                      </a:r>
                    </a:p>
                  </a:txBody>
                  <a:tcPr horzOverflow="overflow">
                    <a:lnL w="12700"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r>
              <a:tr h="360363">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charset="2"/>
                        <a:buNone/>
                        <a:tabLst/>
                      </a:pPr>
                      <a:r>
                        <a:rPr kumimoji="0" lang="en-US" sz="1200" b="1" i="0" u="none" strike="noStrike" cap="none" normalizeH="0" baseline="0" smtClean="0">
                          <a:ln>
                            <a:noFill/>
                          </a:ln>
                          <a:solidFill>
                            <a:schemeClr val="bg1"/>
                          </a:solidFill>
                          <a:effectLst/>
                          <a:latin typeface="Arial" charset="0"/>
                          <a:ea typeface="ＭＳ Ｐゴシック" charset="-128"/>
                        </a:rPr>
                        <a:t>Lowest relative cost</a:t>
                      </a:r>
                    </a:p>
                  </a:txBody>
                  <a:tcPr horzOverflow="overflow">
                    <a:lnL>
                      <a:noFill/>
                    </a:lnL>
                    <a:lnR w="12700" cap="flat" cmpd="sng" algn="ctr">
                      <a:solidFill>
                        <a:schemeClr val="tx1"/>
                      </a:solidFill>
                      <a:prstDash val="solid"/>
                      <a:round/>
                      <a:headEnd type="none" w="med" len="med"/>
                      <a:tailEnd type="none" w="med" len="med"/>
                    </a:lnR>
                    <a:lnT>
                      <a:noFill/>
                    </a:lnT>
                    <a:lnB>
                      <a:noFill/>
                    </a:lnB>
                    <a:lnTlToBr>
                      <a:noFill/>
                    </a:lnTlToBr>
                    <a:lnBlToTr>
                      <a:noFill/>
                    </a:lnBlToTr>
                    <a:solidFill>
                      <a:srgbClr val="6600CC"/>
                    </a:solid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charset="2"/>
                        <a:buNone/>
                        <a:tabLst/>
                      </a:pPr>
                      <a:r>
                        <a:rPr kumimoji="0" lang="en-US" sz="1200" b="1" i="0" u="none" strike="noStrike" cap="none" normalizeH="0" baseline="0" smtClean="0">
                          <a:ln>
                            <a:noFill/>
                          </a:ln>
                          <a:solidFill>
                            <a:schemeClr val="bg1"/>
                          </a:solidFill>
                          <a:effectLst/>
                          <a:latin typeface="Arial" charset="0"/>
                          <a:ea typeface="ＭＳ Ｐゴシック" charset="-128"/>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solidFill>
                      <a:srgbClr val="6600CC"/>
                    </a:solid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charset="2"/>
                        <a:buNone/>
                        <a:tabLst/>
                      </a:pPr>
                      <a:r>
                        <a:rPr kumimoji="0" lang="en-US" sz="1200" b="1" i="0" u="none" strike="noStrike" cap="none" normalizeH="0" baseline="0" smtClean="0">
                          <a:ln>
                            <a:noFill/>
                          </a:ln>
                          <a:solidFill>
                            <a:schemeClr val="bg1"/>
                          </a:solidFill>
                          <a:effectLst/>
                          <a:latin typeface="Arial" charset="0"/>
                          <a:ea typeface="ＭＳ Ｐゴシック" charset="-128"/>
                        </a:rPr>
                        <a:t>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solidFill>
                      <a:srgbClr val="6600CC"/>
                    </a:solid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charset="2"/>
                        <a:buNone/>
                        <a:tabLst/>
                      </a:pPr>
                      <a:r>
                        <a:rPr kumimoji="0" lang="en-US" sz="1200" b="1" i="0" u="none" strike="noStrike" cap="none" normalizeH="0" baseline="0" smtClean="0">
                          <a:ln>
                            <a:noFill/>
                          </a:ln>
                          <a:solidFill>
                            <a:schemeClr val="bg1"/>
                          </a:solidFill>
                          <a:effectLst/>
                          <a:latin typeface="Arial" charset="0"/>
                          <a:ea typeface="ＭＳ Ｐゴシック" charset="-128"/>
                        </a:rPr>
                        <a:t>2</a:t>
                      </a:r>
                    </a:p>
                  </a:txBody>
                  <a:tcPr horzOverflow="overflow">
                    <a:lnL w="12700" cap="flat" cmpd="sng" algn="ctr">
                      <a:solidFill>
                        <a:schemeClr val="tx1"/>
                      </a:solidFill>
                      <a:prstDash val="solid"/>
                      <a:round/>
                      <a:headEnd type="none" w="med" len="med"/>
                      <a:tailEnd type="none" w="med" len="med"/>
                    </a:lnL>
                    <a:lnR>
                      <a:noFill/>
                    </a:lnR>
                    <a:lnT>
                      <a:noFill/>
                    </a:lnT>
                    <a:lnB>
                      <a:noFill/>
                    </a:lnB>
                    <a:lnTlToBr>
                      <a:noFill/>
                    </a:lnTlToBr>
                    <a:lnBlToTr>
                      <a:noFill/>
                    </a:lnBlToTr>
                    <a:solidFill>
                      <a:srgbClr val="6600CC"/>
                    </a:solidFill>
                  </a:tcPr>
                </a:tc>
              </a:tr>
              <a:tr h="361950">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charset="2"/>
                        <a:buNone/>
                        <a:tabLst/>
                      </a:pPr>
                      <a:r>
                        <a:rPr kumimoji="0" lang="en-US" sz="1200" b="1" i="0" u="none" strike="noStrike" cap="none" normalizeH="0" baseline="0" smtClean="0">
                          <a:ln>
                            <a:noFill/>
                          </a:ln>
                          <a:solidFill>
                            <a:schemeClr val="tx1"/>
                          </a:solidFill>
                          <a:effectLst/>
                          <a:latin typeface="Arial" charset="0"/>
                          <a:ea typeface="ＭＳ Ｐゴシック" charset="-128"/>
                        </a:rPr>
                        <a:t>Highest % return</a:t>
                      </a:r>
                    </a:p>
                  </a:txBody>
                  <a:tcPr horzOverflow="overflow">
                    <a:lnL>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charset="2"/>
                        <a:buNone/>
                        <a:tabLst/>
                      </a:pPr>
                      <a:r>
                        <a:rPr kumimoji="0" lang="en-US" sz="1200" b="1" i="0" u="none" strike="noStrike" cap="none" normalizeH="0" baseline="0" smtClean="0">
                          <a:ln>
                            <a:noFill/>
                          </a:ln>
                          <a:solidFill>
                            <a:schemeClr val="tx1"/>
                          </a:solidFill>
                          <a:effectLst/>
                          <a:latin typeface="Arial" charset="0"/>
                          <a:ea typeface="ＭＳ Ｐゴシック" charset="-128"/>
                        </a:rPr>
                        <a:t>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charset="2"/>
                        <a:buNone/>
                        <a:tabLst/>
                      </a:pPr>
                      <a:r>
                        <a:rPr kumimoji="0" lang="en-US" sz="1200" b="1" i="0" u="none" strike="noStrike" cap="none" normalizeH="0" baseline="0" smtClean="0">
                          <a:ln>
                            <a:noFill/>
                          </a:ln>
                          <a:solidFill>
                            <a:schemeClr val="tx1"/>
                          </a:solidFill>
                          <a:effectLst/>
                          <a:latin typeface="Arial" charset="0"/>
                          <a:ea typeface="ＭＳ Ｐゴシック" charset="-128"/>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charset="2"/>
                        <a:buNone/>
                        <a:tabLst/>
                      </a:pPr>
                      <a:r>
                        <a:rPr kumimoji="0" lang="en-US" sz="1200" b="1" i="0" u="none" strike="noStrike" cap="none" normalizeH="0" baseline="0" smtClean="0">
                          <a:ln>
                            <a:noFill/>
                          </a:ln>
                          <a:solidFill>
                            <a:schemeClr val="tx1"/>
                          </a:solidFill>
                          <a:effectLst/>
                          <a:latin typeface="Arial" charset="0"/>
                          <a:ea typeface="ＭＳ Ｐゴシック" charset="-128"/>
                        </a:rPr>
                        <a:t>2</a:t>
                      </a:r>
                    </a:p>
                  </a:txBody>
                  <a:tcPr horzOverflow="overflow">
                    <a:lnL w="12700"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r>
              <a:tr h="361950">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charset="2"/>
                        <a:buNone/>
                        <a:tabLst/>
                      </a:pPr>
                      <a:r>
                        <a:rPr kumimoji="0" lang="en-US" sz="1200" b="1" i="0" u="none" strike="noStrike" cap="none" normalizeH="0" baseline="0" smtClean="0">
                          <a:ln>
                            <a:noFill/>
                          </a:ln>
                          <a:solidFill>
                            <a:schemeClr val="bg1"/>
                          </a:solidFill>
                          <a:effectLst/>
                          <a:latin typeface="Arial" charset="0"/>
                          <a:ea typeface="ＭＳ Ｐゴシック" charset="-128"/>
                        </a:rPr>
                        <a:t>Highest accuracy of information</a:t>
                      </a:r>
                    </a:p>
                  </a:txBody>
                  <a:tcPr horzOverflow="overflow">
                    <a:lnL>
                      <a:noFill/>
                    </a:lnL>
                    <a:lnR w="12700" cap="flat" cmpd="sng" algn="ctr">
                      <a:solidFill>
                        <a:schemeClr val="tx1"/>
                      </a:solidFill>
                      <a:prstDash val="solid"/>
                      <a:round/>
                      <a:headEnd type="none" w="med" len="med"/>
                      <a:tailEnd type="none" w="med" len="med"/>
                    </a:lnR>
                    <a:lnT>
                      <a:noFill/>
                    </a:lnT>
                    <a:lnB>
                      <a:noFill/>
                    </a:lnB>
                    <a:lnTlToBr>
                      <a:noFill/>
                    </a:lnTlToBr>
                    <a:lnBlToTr>
                      <a:noFill/>
                    </a:lnBlToTr>
                    <a:solidFill>
                      <a:srgbClr val="6600CC"/>
                    </a:solid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charset="2"/>
                        <a:buNone/>
                        <a:tabLst/>
                      </a:pPr>
                      <a:r>
                        <a:rPr kumimoji="0" lang="en-US" sz="1200" b="1" i="0" u="none" strike="noStrike" cap="none" normalizeH="0" baseline="0" smtClean="0">
                          <a:ln>
                            <a:noFill/>
                          </a:ln>
                          <a:solidFill>
                            <a:schemeClr val="bg1"/>
                          </a:solidFill>
                          <a:effectLst/>
                          <a:latin typeface="Arial" charset="0"/>
                          <a:ea typeface="ＭＳ Ｐゴシック" charset="-128"/>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solidFill>
                      <a:srgbClr val="6600CC"/>
                    </a:solid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charset="2"/>
                        <a:buNone/>
                        <a:tabLst/>
                      </a:pPr>
                      <a:r>
                        <a:rPr kumimoji="0" lang="en-US" sz="1200" b="1" i="0" u="none" strike="noStrike" cap="none" normalizeH="0" baseline="0" smtClean="0">
                          <a:ln>
                            <a:noFill/>
                          </a:ln>
                          <a:solidFill>
                            <a:schemeClr val="bg1"/>
                          </a:solidFill>
                          <a:effectLst/>
                          <a:latin typeface="Arial" charset="0"/>
                          <a:ea typeface="ＭＳ Ｐゴシック" charset="-128"/>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solidFill>
                      <a:srgbClr val="6600CC"/>
                    </a:solid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charset="2"/>
                        <a:buNone/>
                        <a:tabLst/>
                      </a:pPr>
                      <a:r>
                        <a:rPr kumimoji="0" lang="en-US" sz="1200" b="1" i="0" u="none" strike="noStrike" cap="none" normalizeH="0" baseline="0" smtClean="0">
                          <a:ln>
                            <a:noFill/>
                          </a:ln>
                          <a:solidFill>
                            <a:schemeClr val="bg1"/>
                          </a:solidFill>
                          <a:effectLst/>
                          <a:latin typeface="Arial" charset="0"/>
                          <a:ea typeface="ＭＳ Ｐゴシック" charset="-128"/>
                        </a:rPr>
                        <a:t>3</a:t>
                      </a:r>
                    </a:p>
                  </a:txBody>
                  <a:tcPr horzOverflow="overflow">
                    <a:lnL w="12700" cap="flat" cmpd="sng" algn="ctr">
                      <a:solidFill>
                        <a:schemeClr val="tx1"/>
                      </a:solidFill>
                      <a:prstDash val="solid"/>
                      <a:round/>
                      <a:headEnd type="none" w="med" len="med"/>
                      <a:tailEnd type="none" w="med" len="med"/>
                    </a:lnL>
                    <a:lnR>
                      <a:noFill/>
                    </a:lnR>
                    <a:lnT>
                      <a:noFill/>
                    </a:lnT>
                    <a:lnB>
                      <a:noFill/>
                    </a:lnB>
                    <a:lnTlToBr>
                      <a:noFill/>
                    </a:lnTlToBr>
                    <a:lnBlToTr>
                      <a:noFill/>
                    </a:lnBlToTr>
                    <a:solidFill>
                      <a:srgbClr val="6600CC"/>
                    </a:solidFill>
                  </a:tcPr>
                </a:tc>
              </a:tr>
              <a:tr h="360363">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charset="2"/>
                        <a:buNone/>
                        <a:tabLst/>
                      </a:pPr>
                      <a:r>
                        <a:rPr kumimoji="0" lang="en-US" sz="1200" b="1" i="0" u="none" strike="noStrike" cap="none" normalizeH="0" baseline="0" smtClean="0">
                          <a:ln>
                            <a:noFill/>
                          </a:ln>
                          <a:solidFill>
                            <a:schemeClr val="tx1"/>
                          </a:solidFill>
                          <a:effectLst/>
                          <a:latin typeface="Arial" charset="0"/>
                          <a:ea typeface="ＭＳ Ｐゴシック" charset="-128"/>
                        </a:rPr>
                        <a:t>Largest sample coverage</a:t>
                      </a:r>
                    </a:p>
                  </a:txBody>
                  <a:tcPr horzOverflow="overflow">
                    <a:lnL>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charset="2"/>
                        <a:buNone/>
                        <a:tabLst/>
                      </a:pPr>
                      <a:r>
                        <a:rPr kumimoji="0" lang="en-US" sz="1200" b="1" i="0" u="none" strike="noStrike" cap="none" normalizeH="0" baseline="0" smtClean="0">
                          <a:ln>
                            <a:noFill/>
                          </a:ln>
                          <a:solidFill>
                            <a:schemeClr val="tx1"/>
                          </a:solidFill>
                          <a:effectLst/>
                          <a:latin typeface="Arial" charset="0"/>
                          <a:ea typeface="ＭＳ Ｐゴシック" charset="-128"/>
                        </a:rPr>
                        <a:t>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charset="2"/>
                        <a:buNone/>
                        <a:tabLst/>
                      </a:pPr>
                      <a:r>
                        <a:rPr kumimoji="0" lang="en-US" sz="1200" b="1" i="0" u="none" strike="noStrike" cap="none" normalizeH="0" baseline="0" smtClean="0">
                          <a:ln>
                            <a:noFill/>
                          </a:ln>
                          <a:solidFill>
                            <a:schemeClr val="tx1"/>
                          </a:solidFill>
                          <a:effectLst/>
                          <a:latin typeface="Arial" charset="0"/>
                          <a:ea typeface="ＭＳ Ｐゴシック" charset="-128"/>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charset="2"/>
                        <a:buNone/>
                        <a:tabLst/>
                      </a:pPr>
                      <a:r>
                        <a:rPr kumimoji="0" lang="en-US" sz="1200" b="1" i="0" u="none" strike="noStrike" cap="none" normalizeH="0" baseline="0" smtClean="0">
                          <a:ln>
                            <a:noFill/>
                          </a:ln>
                          <a:solidFill>
                            <a:schemeClr val="tx1"/>
                          </a:solidFill>
                          <a:effectLst/>
                          <a:latin typeface="Arial" charset="0"/>
                          <a:ea typeface="ＭＳ Ｐゴシック" charset="-128"/>
                        </a:rPr>
                        <a:t>3</a:t>
                      </a:r>
                    </a:p>
                  </a:txBody>
                  <a:tcPr horzOverflow="overflow">
                    <a:lnL w="12700"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r>
              <a:tr h="360363">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charset="2"/>
                        <a:buNone/>
                        <a:tabLst/>
                      </a:pPr>
                      <a:r>
                        <a:rPr kumimoji="0" lang="en-US" sz="1200" b="1" i="0" u="none" strike="noStrike" cap="none" normalizeH="0" baseline="0" smtClean="0">
                          <a:ln>
                            <a:noFill/>
                          </a:ln>
                          <a:solidFill>
                            <a:schemeClr val="bg1"/>
                          </a:solidFill>
                          <a:effectLst/>
                          <a:latin typeface="Arial" charset="0"/>
                          <a:ea typeface="ＭＳ Ｐゴシック" charset="-128"/>
                        </a:rPr>
                        <a:t>Completeness, including sensitive material</a:t>
                      </a:r>
                    </a:p>
                  </a:txBody>
                  <a:tcPr horzOverflow="overflow">
                    <a:lnL>
                      <a:noFill/>
                    </a:lnL>
                    <a:lnR w="12700" cap="flat" cmpd="sng" algn="ctr">
                      <a:solidFill>
                        <a:schemeClr val="tx1"/>
                      </a:solidFill>
                      <a:prstDash val="solid"/>
                      <a:round/>
                      <a:headEnd type="none" w="med" len="med"/>
                      <a:tailEnd type="none" w="med" len="med"/>
                    </a:lnR>
                    <a:lnT>
                      <a:noFill/>
                    </a:lnT>
                    <a:lnB>
                      <a:noFill/>
                    </a:lnB>
                    <a:lnTlToBr>
                      <a:noFill/>
                    </a:lnTlToBr>
                    <a:lnBlToTr>
                      <a:noFill/>
                    </a:lnBlToTr>
                    <a:solidFill>
                      <a:srgbClr val="6600CC"/>
                    </a:solid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charset="2"/>
                        <a:buNone/>
                        <a:tabLst/>
                      </a:pPr>
                      <a:r>
                        <a:rPr kumimoji="0" lang="en-US" sz="1200" b="1" i="0" u="none" strike="noStrike" cap="none" normalizeH="0" baseline="0" smtClean="0">
                          <a:ln>
                            <a:noFill/>
                          </a:ln>
                          <a:solidFill>
                            <a:schemeClr val="bg1"/>
                          </a:solidFill>
                          <a:effectLst/>
                          <a:latin typeface="Arial" charset="0"/>
                          <a:ea typeface="ＭＳ Ｐゴシック" charset="-128"/>
                        </a:rPr>
                        <a:t>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solidFill>
                      <a:srgbClr val="6600CC"/>
                    </a:solid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charset="2"/>
                        <a:buNone/>
                        <a:tabLst/>
                      </a:pPr>
                      <a:r>
                        <a:rPr kumimoji="0" lang="en-US" sz="1200" b="1" i="0" u="none" strike="noStrike" cap="none" normalizeH="0" baseline="0" smtClean="0">
                          <a:ln>
                            <a:noFill/>
                          </a:ln>
                          <a:solidFill>
                            <a:schemeClr val="bg1"/>
                          </a:solidFill>
                          <a:effectLst/>
                          <a:latin typeface="Arial" charset="0"/>
                          <a:ea typeface="ＭＳ Ｐゴシック" charset="-128"/>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solidFill>
                      <a:srgbClr val="6600CC"/>
                    </a:solid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charset="2"/>
                        <a:buNone/>
                        <a:tabLst/>
                      </a:pPr>
                      <a:r>
                        <a:rPr kumimoji="0" lang="en-US" sz="1200" b="1" i="0" u="none" strike="noStrike" cap="none" normalizeH="0" baseline="0" smtClean="0">
                          <a:ln>
                            <a:noFill/>
                          </a:ln>
                          <a:solidFill>
                            <a:schemeClr val="bg1"/>
                          </a:solidFill>
                          <a:effectLst/>
                          <a:latin typeface="Arial" charset="0"/>
                          <a:ea typeface="ＭＳ Ｐゴシック" charset="-128"/>
                        </a:rPr>
                        <a:t>2</a:t>
                      </a:r>
                    </a:p>
                  </a:txBody>
                  <a:tcPr horzOverflow="overflow">
                    <a:lnL w="12700" cap="flat" cmpd="sng" algn="ctr">
                      <a:solidFill>
                        <a:schemeClr val="tx1"/>
                      </a:solidFill>
                      <a:prstDash val="solid"/>
                      <a:round/>
                      <a:headEnd type="none" w="med" len="med"/>
                      <a:tailEnd type="none" w="med" len="med"/>
                    </a:lnL>
                    <a:lnR>
                      <a:noFill/>
                    </a:lnR>
                    <a:lnT>
                      <a:noFill/>
                    </a:lnT>
                    <a:lnB>
                      <a:noFill/>
                    </a:lnB>
                    <a:lnTlToBr>
                      <a:noFill/>
                    </a:lnTlToBr>
                    <a:lnBlToTr>
                      <a:noFill/>
                    </a:lnBlToTr>
                    <a:solidFill>
                      <a:srgbClr val="6600CC"/>
                    </a:solidFill>
                  </a:tcPr>
                </a:tc>
              </a:tr>
              <a:tr h="361950">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charset="2"/>
                        <a:buNone/>
                        <a:tabLst/>
                      </a:pPr>
                      <a:r>
                        <a:rPr kumimoji="0" lang="en-US" sz="1200" b="1" i="0" u="none" strike="noStrike" cap="none" normalizeH="0" baseline="0" smtClean="0">
                          <a:ln>
                            <a:noFill/>
                          </a:ln>
                          <a:solidFill>
                            <a:schemeClr val="tx1"/>
                          </a:solidFill>
                          <a:effectLst/>
                          <a:latin typeface="Arial" charset="0"/>
                          <a:ea typeface="ＭＳ Ｐゴシック" charset="-128"/>
                        </a:rPr>
                        <a:t>Overall reliability &amp; validity</a:t>
                      </a:r>
                    </a:p>
                  </a:txBody>
                  <a:tcPr horzOverflow="overflow">
                    <a:lnL>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charset="2"/>
                        <a:buNone/>
                        <a:tabLst/>
                      </a:pPr>
                      <a:r>
                        <a:rPr kumimoji="0" lang="en-US" sz="1200" b="1" i="0" u="none" strike="noStrike" cap="none" normalizeH="0" baseline="0" smtClean="0">
                          <a:ln>
                            <a:noFill/>
                          </a:ln>
                          <a:solidFill>
                            <a:schemeClr val="tx1"/>
                          </a:solidFill>
                          <a:effectLst/>
                          <a:latin typeface="Arial" charset="0"/>
                          <a:ea typeface="ＭＳ Ｐゴシック" charset="-128"/>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charset="2"/>
                        <a:buNone/>
                        <a:tabLst/>
                      </a:pPr>
                      <a:r>
                        <a:rPr kumimoji="0" lang="en-US" sz="1200" b="1" i="0" u="none" strike="noStrike" cap="none" normalizeH="0" baseline="0" smtClean="0">
                          <a:ln>
                            <a:noFill/>
                          </a:ln>
                          <a:solidFill>
                            <a:schemeClr val="tx1"/>
                          </a:solidFill>
                          <a:effectLst/>
                          <a:latin typeface="Arial" charset="0"/>
                          <a:ea typeface="ＭＳ Ｐゴシック" charset="-128"/>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charset="2"/>
                        <a:buNone/>
                        <a:tabLst/>
                      </a:pPr>
                      <a:r>
                        <a:rPr kumimoji="0" lang="en-US" sz="1200" b="1" i="0" u="none" strike="noStrike" cap="none" normalizeH="0" baseline="0" smtClean="0">
                          <a:ln>
                            <a:noFill/>
                          </a:ln>
                          <a:solidFill>
                            <a:schemeClr val="tx1"/>
                          </a:solidFill>
                          <a:effectLst/>
                          <a:latin typeface="Arial" charset="0"/>
                          <a:ea typeface="ＭＳ Ｐゴシック" charset="-128"/>
                        </a:rPr>
                        <a:t>3</a:t>
                      </a:r>
                    </a:p>
                  </a:txBody>
                  <a:tcPr horzOverflow="overflow">
                    <a:lnL w="12700"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r>
              <a:tr h="361950">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charset="2"/>
                        <a:buNone/>
                        <a:tabLst/>
                      </a:pPr>
                      <a:r>
                        <a:rPr kumimoji="0" lang="en-US" sz="1200" b="1" i="0" u="none" strike="noStrike" cap="none" normalizeH="0" baseline="0" smtClean="0">
                          <a:ln>
                            <a:noFill/>
                          </a:ln>
                          <a:solidFill>
                            <a:schemeClr val="bg1"/>
                          </a:solidFill>
                          <a:effectLst/>
                          <a:latin typeface="Arial" charset="0"/>
                          <a:ea typeface="ＭＳ Ｐゴシック" charset="-128"/>
                        </a:rPr>
                        <a:t>Time required to gather information</a:t>
                      </a:r>
                    </a:p>
                  </a:txBody>
                  <a:tcPr horzOverflow="overflow">
                    <a:lnL>
                      <a:noFill/>
                    </a:lnL>
                    <a:lnR w="12700" cap="flat" cmpd="sng" algn="ctr">
                      <a:solidFill>
                        <a:schemeClr val="tx1"/>
                      </a:solidFill>
                      <a:prstDash val="solid"/>
                      <a:round/>
                      <a:headEnd type="none" w="med" len="med"/>
                      <a:tailEnd type="none" w="med" len="med"/>
                    </a:lnR>
                    <a:lnT>
                      <a:noFill/>
                    </a:lnT>
                    <a:lnB>
                      <a:noFill/>
                    </a:lnB>
                    <a:lnTlToBr>
                      <a:noFill/>
                    </a:lnTlToBr>
                    <a:lnBlToTr>
                      <a:noFill/>
                    </a:lnBlToTr>
                    <a:solidFill>
                      <a:srgbClr val="6600CC"/>
                    </a:solid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charset="2"/>
                        <a:buNone/>
                        <a:tabLst/>
                      </a:pPr>
                      <a:r>
                        <a:rPr kumimoji="0" lang="en-US" sz="1200" b="1" i="0" u="none" strike="noStrike" cap="none" normalizeH="0" baseline="0" smtClean="0">
                          <a:ln>
                            <a:noFill/>
                          </a:ln>
                          <a:solidFill>
                            <a:schemeClr val="bg1"/>
                          </a:solidFill>
                          <a:effectLst/>
                          <a:latin typeface="Arial" charset="0"/>
                          <a:ea typeface="ＭＳ Ｐゴシック" charset="-128"/>
                        </a:rPr>
                        <a:t>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solidFill>
                      <a:srgbClr val="6600CC"/>
                    </a:solid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charset="2"/>
                        <a:buNone/>
                        <a:tabLst/>
                      </a:pPr>
                      <a:r>
                        <a:rPr kumimoji="0" lang="en-US" sz="1200" b="1" i="0" u="none" strike="noStrike" cap="none" normalizeH="0" baseline="0" smtClean="0">
                          <a:ln>
                            <a:noFill/>
                          </a:ln>
                          <a:solidFill>
                            <a:schemeClr val="bg1"/>
                          </a:solidFill>
                          <a:effectLst/>
                          <a:latin typeface="Arial" charset="0"/>
                          <a:ea typeface="ＭＳ Ｐゴシック" charset="-128"/>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solidFill>
                      <a:srgbClr val="6600CC"/>
                    </a:solid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charset="2"/>
                        <a:buNone/>
                        <a:tabLst/>
                      </a:pPr>
                      <a:r>
                        <a:rPr kumimoji="0" lang="en-US" sz="1200" b="1" i="0" u="none" strike="noStrike" cap="none" normalizeH="0" baseline="0" smtClean="0">
                          <a:ln>
                            <a:noFill/>
                          </a:ln>
                          <a:solidFill>
                            <a:schemeClr val="bg1"/>
                          </a:solidFill>
                          <a:effectLst/>
                          <a:latin typeface="Arial" charset="0"/>
                          <a:ea typeface="ＭＳ Ｐゴシック" charset="-128"/>
                        </a:rPr>
                        <a:t>1</a:t>
                      </a:r>
                    </a:p>
                  </a:txBody>
                  <a:tcPr horzOverflow="overflow">
                    <a:lnL w="12700" cap="flat" cmpd="sng" algn="ctr">
                      <a:solidFill>
                        <a:schemeClr val="tx1"/>
                      </a:solidFill>
                      <a:prstDash val="solid"/>
                      <a:round/>
                      <a:headEnd type="none" w="med" len="med"/>
                      <a:tailEnd type="none" w="med" len="med"/>
                    </a:lnL>
                    <a:lnR>
                      <a:noFill/>
                    </a:lnR>
                    <a:lnT>
                      <a:noFill/>
                    </a:lnT>
                    <a:lnB>
                      <a:noFill/>
                    </a:lnB>
                    <a:lnTlToBr>
                      <a:noFill/>
                    </a:lnTlToBr>
                    <a:lnBlToTr>
                      <a:noFill/>
                    </a:lnBlToTr>
                    <a:solidFill>
                      <a:srgbClr val="6600CC"/>
                    </a:solidFill>
                  </a:tcPr>
                </a:tc>
              </a:tr>
              <a:tr h="360363">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charset="2"/>
                        <a:buNone/>
                        <a:tabLst/>
                      </a:pPr>
                      <a:r>
                        <a:rPr kumimoji="0" lang="en-US" sz="1200" b="1" i="0" u="none" strike="noStrike" cap="none" normalizeH="0" baseline="0" smtClean="0">
                          <a:ln>
                            <a:noFill/>
                          </a:ln>
                          <a:solidFill>
                            <a:schemeClr val="tx1"/>
                          </a:solidFill>
                          <a:effectLst/>
                          <a:latin typeface="Arial" charset="0"/>
                          <a:ea typeface="ＭＳ Ｐゴシック" charset="-128"/>
                        </a:rPr>
                        <a:t>Ease of gathering information</a:t>
                      </a:r>
                    </a:p>
                  </a:txBody>
                  <a:tcPr horzOverflow="overflow">
                    <a:lnL>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charset="2"/>
                        <a:buNone/>
                        <a:tabLst/>
                      </a:pPr>
                      <a:r>
                        <a:rPr kumimoji="0" lang="en-US" sz="1200" b="1" i="0" u="none" strike="noStrike" cap="none" normalizeH="0" baseline="0" smtClean="0">
                          <a:ln>
                            <a:noFill/>
                          </a:ln>
                          <a:solidFill>
                            <a:schemeClr val="tx1"/>
                          </a:solidFill>
                          <a:effectLst/>
                          <a:latin typeface="Arial" charset="0"/>
                          <a:ea typeface="ＭＳ Ｐゴシック" charset="-128"/>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charset="2"/>
                        <a:buNone/>
                        <a:tabLst/>
                      </a:pPr>
                      <a:r>
                        <a:rPr kumimoji="0" lang="en-US" sz="1200" b="1" i="0" u="none" strike="noStrike" cap="none" normalizeH="0" baseline="0" smtClean="0">
                          <a:ln>
                            <a:noFill/>
                          </a:ln>
                          <a:solidFill>
                            <a:schemeClr val="tx1"/>
                          </a:solidFill>
                          <a:effectLst/>
                          <a:latin typeface="Arial" charset="0"/>
                          <a:ea typeface="ＭＳ Ｐゴシック" charset="-128"/>
                        </a:rPr>
                        <a:t>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charset="2"/>
                        <a:buNone/>
                        <a:tabLst/>
                      </a:pPr>
                      <a:r>
                        <a:rPr kumimoji="0" lang="en-US" sz="1200" b="1" i="0" u="none" strike="noStrike" cap="none" normalizeH="0" baseline="0" smtClean="0">
                          <a:ln>
                            <a:noFill/>
                          </a:ln>
                          <a:solidFill>
                            <a:schemeClr val="tx1"/>
                          </a:solidFill>
                          <a:effectLst/>
                          <a:latin typeface="Arial" charset="0"/>
                          <a:ea typeface="ＭＳ Ｐゴシック" charset="-128"/>
                        </a:rPr>
                        <a:t>2</a:t>
                      </a:r>
                    </a:p>
                  </a:txBody>
                  <a:tcPr horzOverflow="overflow">
                    <a:lnL w="12700"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r>
              <a:tr h="361950">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charset="2"/>
                        <a:buNone/>
                        <a:tabLst/>
                      </a:pPr>
                      <a:r>
                        <a:rPr kumimoji="0" lang="en-US" sz="1200" b="1" i="0" u="none" strike="noStrike" cap="none" normalizeH="0" baseline="0" smtClean="0">
                          <a:ln>
                            <a:noFill/>
                          </a:ln>
                          <a:solidFill>
                            <a:schemeClr val="bg1"/>
                          </a:solidFill>
                          <a:effectLst/>
                          <a:latin typeface="Arial" charset="0"/>
                          <a:ea typeface="ＭＳ Ｐゴシック" charset="-128"/>
                        </a:rPr>
                        <a:t>Total number of rankings—1,2,3</a:t>
                      </a:r>
                    </a:p>
                  </a:txBody>
                  <a:tcPr horzOverflow="overflow">
                    <a:lnL>
                      <a:noFill/>
                    </a:lnL>
                    <a:lnR w="12700" cap="flat" cmpd="sng" algn="ctr">
                      <a:solidFill>
                        <a:schemeClr val="tx1"/>
                      </a:solidFill>
                      <a:prstDash val="solid"/>
                      <a:round/>
                      <a:headEnd type="none" w="med" len="med"/>
                      <a:tailEnd type="none" w="med" len="med"/>
                    </a:lnR>
                    <a:lnT>
                      <a:noFill/>
                    </a:lnT>
                    <a:lnB>
                      <a:noFill/>
                    </a:lnB>
                    <a:lnTlToBr>
                      <a:noFill/>
                    </a:lnTlToBr>
                    <a:lnBlToTr>
                      <a:noFill/>
                    </a:lnBlToTr>
                    <a:solidFill>
                      <a:srgbClr val="6600CC"/>
                    </a:solid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charset="2"/>
                        <a:buNone/>
                        <a:tabLst/>
                      </a:pPr>
                      <a:r>
                        <a:rPr kumimoji="0" lang="en-US" sz="1200" b="1" i="0" u="none" strike="noStrike" cap="none" normalizeH="0" baseline="0" smtClean="0">
                          <a:ln>
                            <a:noFill/>
                          </a:ln>
                          <a:solidFill>
                            <a:schemeClr val="bg1"/>
                          </a:solidFill>
                          <a:effectLst/>
                          <a:latin typeface="Arial" charset="0"/>
                          <a:ea typeface="ＭＳ Ｐゴシック" charset="-128"/>
                        </a:rPr>
                        <a:t>2,2,4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solidFill>
                      <a:srgbClr val="6600CC"/>
                    </a:solid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charset="2"/>
                        <a:buNone/>
                        <a:tabLst/>
                      </a:pPr>
                      <a:r>
                        <a:rPr kumimoji="0" lang="en-US" sz="1200" b="1" i="0" u="none" strike="noStrike" cap="none" normalizeH="0" baseline="0" smtClean="0">
                          <a:ln>
                            <a:noFill/>
                          </a:ln>
                          <a:solidFill>
                            <a:schemeClr val="bg1"/>
                          </a:solidFill>
                          <a:effectLst/>
                          <a:latin typeface="Arial" charset="0"/>
                          <a:ea typeface="ＭＳ Ｐゴシック" charset="-128"/>
                        </a:rPr>
                        <a:t>5,1,2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solidFill>
                      <a:srgbClr val="6600CC"/>
                    </a:solid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charset="2"/>
                        <a:buNone/>
                        <a:tabLst/>
                      </a:pPr>
                      <a:r>
                        <a:rPr kumimoji="0" lang="en-US" sz="1200" b="1" i="0" u="none" strike="noStrike" cap="none" normalizeH="0" baseline="0" smtClean="0">
                          <a:ln>
                            <a:noFill/>
                          </a:ln>
                          <a:solidFill>
                            <a:schemeClr val="bg1"/>
                          </a:solidFill>
                          <a:effectLst/>
                          <a:latin typeface="Arial" charset="0"/>
                          <a:ea typeface="ＭＳ Ｐゴシック" charset="-128"/>
                        </a:rPr>
                        <a:t>1,5,1</a:t>
                      </a:r>
                    </a:p>
                  </a:txBody>
                  <a:tcPr horzOverflow="overflow">
                    <a:lnL w="12700" cap="flat" cmpd="sng" algn="ctr">
                      <a:solidFill>
                        <a:schemeClr val="tx1"/>
                      </a:solidFill>
                      <a:prstDash val="solid"/>
                      <a:round/>
                      <a:headEnd type="none" w="med" len="med"/>
                      <a:tailEnd type="none" w="med" len="med"/>
                    </a:lnL>
                    <a:lnR>
                      <a:noFill/>
                    </a:lnR>
                    <a:lnT>
                      <a:noFill/>
                    </a:lnT>
                    <a:lnB>
                      <a:noFill/>
                    </a:lnB>
                    <a:lnTlToBr>
                      <a:noFill/>
                    </a:lnTlToBr>
                    <a:lnBlToTr>
                      <a:noFill/>
                    </a:lnBlToTr>
                    <a:solidFill>
                      <a:srgbClr val="6600CC"/>
                    </a:solidFill>
                  </a:tcPr>
                </a:tc>
              </a:tr>
              <a:tr h="454025">
                <a:tc gridSpan="4">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charset="2"/>
                        <a:buNone/>
                        <a:tabLst/>
                      </a:pPr>
                      <a:endParaRPr kumimoji="0" lang="en-US" sz="1000" b="1" i="0" u="none" strike="noStrike" cap="none" normalizeH="0" baseline="0" smtClean="0">
                        <a:ln>
                          <a:noFill/>
                        </a:ln>
                        <a:solidFill>
                          <a:schemeClr val="tx1"/>
                        </a:solidFill>
                        <a:effectLst/>
                        <a:latin typeface="Arial" charset="0"/>
                        <a:ea typeface="ＭＳ Ｐゴシック" charset="-128"/>
                      </a:endParaRPr>
                    </a:p>
                    <a:p>
                      <a:pPr marL="0" marR="0" lvl="0" indent="0" algn="l" defTabSz="914400" rtl="0" eaLnBrk="1" fontAlgn="base" latinLnBrk="0" hangingPunct="1">
                        <a:lnSpc>
                          <a:spcPct val="100000"/>
                        </a:lnSpc>
                        <a:spcBef>
                          <a:spcPct val="20000"/>
                        </a:spcBef>
                        <a:spcAft>
                          <a:spcPct val="0"/>
                        </a:spcAft>
                        <a:buClr>
                          <a:schemeClr val="accent2"/>
                        </a:buClr>
                        <a:buSzTx/>
                        <a:buFont typeface="Wingdings" charset="2"/>
                        <a:buNone/>
                        <a:tabLst/>
                      </a:pPr>
                      <a:r>
                        <a:rPr kumimoji="0" lang="en-US" sz="1000" b="1" i="0" u="none" strike="noStrike" cap="none" normalizeH="0" baseline="0" smtClean="0">
                          <a:ln>
                            <a:noFill/>
                          </a:ln>
                          <a:solidFill>
                            <a:schemeClr val="tx1"/>
                          </a:solidFill>
                          <a:effectLst/>
                          <a:latin typeface="Arial" charset="0"/>
                          <a:ea typeface="ＭＳ Ｐゴシック" charset="-128"/>
                        </a:rPr>
                        <a:t>Note: 1=most favorable ranking, 2=intermediate ranking, 3=least favorable ranking</a:t>
                      </a:r>
                    </a:p>
                    <a:p>
                      <a:pPr marL="0" marR="0" lvl="0" indent="0" algn="l" defTabSz="914400" rtl="0" eaLnBrk="1" fontAlgn="base" latinLnBrk="0" hangingPunct="1">
                        <a:lnSpc>
                          <a:spcPct val="100000"/>
                        </a:lnSpc>
                        <a:spcBef>
                          <a:spcPct val="20000"/>
                        </a:spcBef>
                        <a:spcAft>
                          <a:spcPct val="0"/>
                        </a:spcAft>
                        <a:buClr>
                          <a:schemeClr val="accent2"/>
                        </a:buClr>
                        <a:buSzTx/>
                        <a:buFont typeface="Wingdings" charset="2"/>
                        <a:buNone/>
                        <a:tabLst/>
                      </a:pPr>
                      <a:r>
                        <a:rPr kumimoji="0" lang="en-US" sz="1000" b="1" i="0" u="none" strike="noStrike" cap="none" normalizeH="0" baseline="0" smtClean="0">
                          <a:ln>
                            <a:noFill/>
                          </a:ln>
                          <a:solidFill>
                            <a:schemeClr val="tx1"/>
                          </a:solidFill>
                          <a:effectLst/>
                          <a:latin typeface="Arial" charset="0"/>
                          <a:ea typeface="ＭＳ Ｐゴシック" charset="-128"/>
                        </a:rPr>
                        <a:t>Source: Delbert Miller. </a:t>
                      </a:r>
                      <a:r>
                        <a:rPr kumimoji="0" lang="en-US" sz="1000" b="1" i="1" u="none" strike="noStrike" cap="none" normalizeH="0" baseline="0" smtClean="0">
                          <a:ln>
                            <a:noFill/>
                          </a:ln>
                          <a:solidFill>
                            <a:schemeClr val="tx1"/>
                          </a:solidFill>
                          <a:effectLst/>
                          <a:latin typeface="Arial" charset="0"/>
                          <a:ea typeface="ＭＳ Ｐゴシック" charset="-128"/>
                        </a:rPr>
                        <a:t>Handbook of Social Research Design and Measurement</a:t>
                      </a:r>
                      <a:r>
                        <a:rPr kumimoji="0" lang="en-US" sz="1000" b="1" i="0" u="none" strike="noStrike" cap="none" normalizeH="0" baseline="0" smtClean="0">
                          <a:ln>
                            <a:noFill/>
                          </a:ln>
                          <a:solidFill>
                            <a:schemeClr val="tx1"/>
                          </a:solidFill>
                          <a:effectLst/>
                          <a:latin typeface="Arial" charset="0"/>
                          <a:ea typeface="ＭＳ Ｐゴシック" charset="-128"/>
                        </a:rPr>
                        <a:t>, 5</a:t>
                      </a:r>
                      <a:r>
                        <a:rPr kumimoji="0" lang="en-US" sz="1000" b="1" i="0" u="none" strike="noStrike" cap="none" normalizeH="0" baseline="30000" smtClean="0">
                          <a:ln>
                            <a:noFill/>
                          </a:ln>
                          <a:solidFill>
                            <a:schemeClr val="tx1"/>
                          </a:solidFill>
                          <a:effectLst/>
                          <a:latin typeface="Arial" charset="0"/>
                          <a:ea typeface="ＭＳ Ｐゴシック" charset="-128"/>
                        </a:rPr>
                        <a:t>th</a:t>
                      </a:r>
                      <a:r>
                        <a:rPr kumimoji="0" lang="en-US" sz="1000" b="1" i="0" u="none" strike="noStrike" cap="none" normalizeH="0" baseline="0" smtClean="0">
                          <a:ln>
                            <a:noFill/>
                          </a:ln>
                          <a:solidFill>
                            <a:schemeClr val="tx1"/>
                          </a:solidFill>
                          <a:effectLst/>
                          <a:latin typeface="Arial" charset="0"/>
                          <a:ea typeface="ＭＳ Ｐゴシック" charset="-128"/>
                        </a:rPr>
                        <a:t> Edition,1991, p. 168</a:t>
                      </a:r>
                    </a:p>
                  </a:txBody>
                  <a:tcPr horzOverflow="overflow">
                    <a:lnL>
                      <a:noFill/>
                    </a:lnL>
                    <a:lnR>
                      <a:noFill/>
                    </a:lnR>
                    <a:lnT>
                      <a:noFill/>
                    </a:lnT>
                    <a:lnB>
                      <a:noFill/>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Number Placeholder 5"/>
          <p:cNvSpPr>
            <a:spLocks noGrp="1"/>
          </p:cNvSpPr>
          <p:nvPr>
            <p:ph type="sldNum" sz="quarter" idx="12"/>
          </p:nvPr>
        </p:nvSpPr>
        <p:spPr>
          <a:noFill/>
        </p:spPr>
        <p:txBody>
          <a:bodyPr/>
          <a:lstStyle/>
          <a:p>
            <a:fld id="{A035FF61-D825-466A-B01E-9A178FC13048}" type="slidenum">
              <a:rPr lang="en-US"/>
              <a:pPr/>
              <a:t>21</a:t>
            </a:fld>
            <a:endParaRPr lang="en-US"/>
          </a:p>
        </p:txBody>
      </p:sp>
      <p:sp>
        <p:nvSpPr>
          <p:cNvPr id="57346" name="Rectangle 2"/>
          <p:cNvSpPr>
            <a:spLocks noGrp="1" noChangeArrowheads="1"/>
          </p:cNvSpPr>
          <p:nvPr>
            <p:ph type="title"/>
          </p:nvPr>
        </p:nvSpPr>
        <p:spPr/>
        <p:txBody>
          <a:bodyPr/>
          <a:lstStyle/>
          <a:p>
            <a:pPr eaLnBrk="1" hangingPunct="1">
              <a:defRPr/>
            </a:pPr>
            <a:r>
              <a:rPr lang="en-US" sz="3200" b="1">
                <a:effectLst>
                  <a:outerShdw blurRad="38100" dist="38100" dir="2700000" algn="tl">
                    <a:srgbClr val="DDDDDD"/>
                  </a:outerShdw>
                </a:effectLst>
                <a:ea typeface="+mj-ea"/>
                <a:cs typeface="+mj-cs"/>
              </a:rPr>
              <a:t>Strengths of survey research</a:t>
            </a:r>
          </a:p>
        </p:txBody>
      </p:sp>
      <p:sp>
        <p:nvSpPr>
          <p:cNvPr id="57347" name="Rectangle 3"/>
          <p:cNvSpPr>
            <a:spLocks noGrp="1" noChangeArrowheads="1"/>
          </p:cNvSpPr>
          <p:nvPr>
            <p:ph type="body" idx="1"/>
          </p:nvPr>
        </p:nvSpPr>
        <p:spPr/>
        <p:txBody>
          <a:bodyPr/>
          <a:lstStyle/>
          <a:p>
            <a:pPr eaLnBrk="1" hangingPunct="1">
              <a:lnSpc>
                <a:spcPct val="80000"/>
              </a:lnSpc>
            </a:pPr>
            <a:r>
              <a:rPr lang="en-US" sz="2400" b="1" smtClean="0">
                <a:effectLst>
                  <a:outerShdw blurRad="38100" dist="38100" dir="2700000" algn="tl">
                    <a:srgbClr val="C0C0C0"/>
                  </a:outerShdw>
                </a:effectLst>
              </a:rPr>
              <a:t>Useful in describing large populations</a:t>
            </a:r>
          </a:p>
          <a:p>
            <a:pPr eaLnBrk="1" hangingPunct="1">
              <a:lnSpc>
                <a:spcPct val="80000"/>
              </a:lnSpc>
            </a:pPr>
            <a:endParaRPr lang="en-US" sz="2600" smtClean="0"/>
          </a:p>
          <a:p>
            <a:pPr eaLnBrk="1" hangingPunct="1">
              <a:lnSpc>
                <a:spcPct val="80000"/>
              </a:lnSpc>
            </a:pPr>
            <a:r>
              <a:rPr lang="en-US" sz="2400" b="1" smtClean="0">
                <a:effectLst>
                  <a:outerShdw blurRad="38100" dist="38100" dir="2700000" algn="tl">
                    <a:srgbClr val="C0C0C0"/>
                  </a:outerShdw>
                </a:effectLst>
              </a:rPr>
              <a:t>Are flexible in that you can ask many questions regarding your topic</a:t>
            </a:r>
          </a:p>
          <a:p>
            <a:pPr eaLnBrk="1" hangingPunct="1">
              <a:lnSpc>
                <a:spcPct val="80000"/>
              </a:lnSpc>
            </a:pPr>
            <a:endParaRPr lang="en-US" sz="2600" smtClean="0"/>
          </a:p>
          <a:p>
            <a:pPr eaLnBrk="1" hangingPunct="1">
              <a:lnSpc>
                <a:spcPct val="80000"/>
              </a:lnSpc>
            </a:pPr>
            <a:r>
              <a:rPr lang="en-US" sz="2400" b="1" smtClean="0">
                <a:effectLst>
                  <a:outerShdw blurRad="38100" dist="38100" dir="2700000" algn="tl">
                    <a:srgbClr val="C0C0C0"/>
                  </a:outerShdw>
                </a:effectLst>
              </a:rPr>
              <a:t>Standardized questionnaires have strength regarding measurement generally</a:t>
            </a:r>
          </a:p>
          <a:p>
            <a:pPr lvl="1" eaLnBrk="1" hangingPunct="1">
              <a:lnSpc>
                <a:spcPct val="80000"/>
              </a:lnSpc>
            </a:pPr>
            <a:endParaRPr lang="en-US" sz="2200" smtClean="0"/>
          </a:p>
          <a:p>
            <a:pPr lvl="1" eaLnBrk="1" hangingPunct="1">
              <a:lnSpc>
                <a:spcPct val="80000"/>
              </a:lnSpc>
            </a:pPr>
            <a:r>
              <a:rPr lang="en-US" sz="2200" smtClean="0"/>
              <a:t>Survey researcher must ask the same question of all subjects </a:t>
            </a:r>
            <a:r>
              <a:rPr lang="en-US" sz="2200" i="1" smtClean="0">
                <a:solidFill>
                  <a:schemeClr val="accent2"/>
                </a:solidFill>
              </a:rPr>
              <a:t>and…</a:t>
            </a:r>
          </a:p>
          <a:p>
            <a:pPr lvl="1" eaLnBrk="1" hangingPunct="1">
              <a:lnSpc>
                <a:spcPct val="80000"/>
              </a:lnSpc>
            </a:pPr>
            <a:r>
              <a:rPr lang="en-US" sz="2200" smtClean="0"/>
              <a:t>Impute the same intent to all respondents giving a particular response</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Number Placeholder 5"/>
          <p:cNvSpPr>
            <a:spLocks noGrp="1"/>
          </p:cNvSpPr>
          <p:nvPr>
            <p:ph type="sldNum" sz="quarter" idx="12"/>
          </p:nvPr>
        </p:nvSpPr>
        <p:spPr>
          <a:noFill/>
        </p:spPr>
        <p:txBody>
          <a:bodyPr/>
          <a:lstStyle/>
          <a:p>
            <a:fld id="{CB874D6A-29E6-43C3-AFD5-F4ACAD34887B}" type="slidenum">
              <a:rPr lang="en-US"/>
              <a:pPr/>
              <a:t>22</a:t>
            </a:fld>
            <a:endParaRPr lang="en-US"/>
          </a:p>
        </p:txBody>
      </p:sp>
      <p:sp>
        <p:nvSpPr>
          <p:cNvPr id="58370" name="Rectangle 2"/>
          <p:cNvSpPr>
            <a:spLocks noGrp="1" noChangeArrowheads="1"/>
          </p:cNvSpPr>
          <p:nvPr>
            <p:ph type="title"/>
          </p:nvPr>
        </p:nvSpPr>
        <p:spPr/>
        <p:txBody>
          <a:bodyPr/>
          <a:lstStyle/>
          <a:p>
            <a:pPr eaLnBrk="1" hangingPunct="1">
              <a:defRPr/>
            </a:pPr>
            <a:r>
              <a:rPr lang="en-US" sz="3200" b="1">
                <a:effectLst>
                  <a:outerShdw blurRad="38100" dist="38100" dir="2700000" algn="tl">
                    <a:srgbClr val="DDDDDD"/>
                  </a:outerShdw>
                </a:effectLst>
                <a:ea typeface="+mj-ea"/>
                <a:cs typeface="+mj-cs"/>
              </a:rPr>
              <a:t>Weaknesses of survey research</a:t>
            </a:r>
          </a:p>
        </p:txBody>
      </p:sp>
      <p:sp>
        <p:nvSpPr>
          <p:cNvPr id="58371" name="Rectangle 3"/>
          <p:cNvSpPr>
            <a:spLocks noGrp="1" noChangeArrowheads="1"/>
          </p:cNvSpPr>
          <p:nvPr>
            <p:ph type="body" idx="1"/>
          </p:nvPr>
        </p:nvSpPr>
        <p:spPr>
          <a:xfrm>
            <a:off x="566738" y="1752600"/>
            <a:ext cx="8196262" cy="4267200"/>
          </a:xfrm>
        </p:spPr>
        <p:txBody>
          <a:bodyPr/>
          <a:lstStyle/>
          <a:p>
            <a:pPr eaLnBrk="1" hangingPunct="1">
              <a:lnSpc>
                <a:spcPct val="90000"/>
              </a:lnSpc>
            </a:pPr>
            <a:r>
              <a:rPr lang="en-US" sz="2800" smtClean="0">
                <a:effectLst>
                  <a:outerShdw blurRad="38100" dist="38100" dir="2700000" algn="tl">
                    <a:srgbClr val="C0C0C0"/>
                  </a:outerShdw>
                </a:effectLst>
              </a:rPr>
              <a:t>Standardized questionnaire items often represent the least common denominator in assessing people’s attitudes, etc.</a:t>
            </a:r>
          </a:p>
          <a:p>
            <a:pPr eaLnBrk="1" hangingPunct="1">
              <a:lnSpc>
                <a:spcPct val="90000"/>
              </a:lnSpc>
            </a:pPr>
            <a:endParaRPr lang="en-US" sz="2800" smtClean="0">
              <a:effectLst>
                <a:outerShdw blurRad="38100" dist="38100" dir="2700000" algn="tl">
                  <a:srgbClr val="C0C0C0"/>
                </a:outerShdw>
              </a:effectLst>
            </a:endParaRPr>
          </a:p>
          <a:p>
            <a:pPr eaLnBrk="1" hangingPunct="1">
              <a:lnSpc>
                <a:spcPct val="90000"/>
              </a:lnSpc>
            </a:pPr>
            <a:r>
              <a:rPr lang="en-US" sz="2800" smtClean="0">
                <a:effectLst>
                  <a:outerShdw blurRad="38100" dist="38100" dir="2700000" algn="tl">
                    <a:srgbClr val="C0C0C0"/>
                  </a:outerShdw>
                </a:effectLst>
              </a:rPr>
              <a:t>Does not deal well with the context of social life</a:t>
            </a:r>
          </a:p>
          <a:p>
            <a:pPr eaLnBrk="1" hangingPunct="1">
              <a:lnSpc>
                <a:spcPct val="90000"/>
              </a:lnSpc>
            </a:pPr>
            <a:endParaRPr lang="en-US" sz="2800" smtClean="0">
              <a:effectLst>
                <a:outerShdw blurRad="38100" dist="38100" dir="2700000" algn="tl">
                  <a:srgbClr val="C0C0C0"/>
                </a:outerShdw>
              </a:effectLst>
            </a:endParaRPr>
          </a:p>
          <a:p>
            <a:pPr eaLnBrk="1" hangingPunct="1">
              <a:lnSpc>
                <a:spcPct val="90000"/>
              </a:lnSpc>
            </a:pPr>
            <a:r>
              <a:rPr lang="en-US" sz="2800" smtClean="0">
                <a:effectLst>
                  <a:outerShdw blurRad="38100" dist="38100" dir="2700000" algn="tl">
                    <a:srgbClr val="C0C0C0"/>
                  </a:outerShdw>
                </a:effectLst>
              </a:rPr>
              <a:t>Can be inflexible…cannot change the survey instrument if field conditions change</a:t>
            </a:r>
          </a:p>
          <a:p>
            <a:pPr eaLnBrk="1" hangingPunct="1">
              <a:lnSpc>
                <a:spcPct val="90000"/>
              </a:lnSpc>
              <a:buFont typeface="Wingdings" charset="2"/>
              <a:buNone/>
            </a:pPr>
            <a:endParaRPr lang="en-US" sz="2800" smtClean="0">
              <a:effectLst>
                <a:outerShdw blurRad="38100" dist="38100" dir="2700000" algn="tl">
                  <a:srgbClr val="C0C0C0"/>
                </a:outerShdw>
              </a:effectLst>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Number Placeholder 5"/>
          <p:cNvSpPr>
            <a:spLocks noGrp="1"/>
          </p:cNvSpPr>
          <p:nvPr>
            <p:ph type="sldNum" sz="quarter" idx="12"/>
          </p:nvPr>
        </p:nvSpPr>
        <p:spPr>
          <a:noFill/>
        </p:spPr>
        <p:txBody>
          <a:bodyPr/>
          <a:lstStyle/>
          <a:p>
            <a:fld id="{D4C0DA6D-73FC-4F75-B63E-C66667797A4B}" type="slidenum">
              <a:rPr lang="en-US"/>
              <a:pPr/>
              <a:t>23</a:t>
            </a:fld>
            <a:endParaRPr lang="en-US"/>
          </a:p>
        </p:txBody>
      </p:sp>
      <p:sp>
        <p:nvSpPr>
          <p:cNvPr id="59394" name="Rectangle 2"/>
          <p:cNvSpPr>
            <a:spLocks noGrp="1" noChangeArrowheads="1"/>
          </p:cNvSpPr>
          <p:nvPr>
            <p:ph type="title"/>
          </p:nvPr>
        </p:nvSpPr>
        <p:spPr/>
        <p:txBody>
          <a:bodyPr/>
          <a:lstStyle/>
          <a:p>
            <a:pPr eaLnBrk="1" hangingPunct="1">
              <a:defRPr/>
            </a:pPr>
            <a:r>
              <a:rPr lang="en-US" sz="3200" b="1">
                <a:effectLst>
                  <a:outerShdw blurRad="38100" dist="38100" dir="2700000" algn="tl">
                    <a:srgbClr val="DDDDDD"/>
                  </a:outerShdw>
                </a:effectLst>
                <a:ea typeface="+mj-ea"/>
                <a:cs typeface="+mj-cs"/>
              </a:rPr>
              <a:t>Weaknesses of survey research, </a:t>
            </a:r>
            <a:r>
              <a:rPr lang="en-US" sz="2400" b="1">
                <a:effectLst>
                  <a:outerShdw blurRad="38100" dist="38100" dir="2700000" algn="tl">
                    <a:srgbClr val="DDDDDD"/>
                  </a:outerShdw>
                </a:effectLst>
                <a:ea typeface="+mj-ea"/>
                <a:cs typeface="+mj-cs"/>
              </a:rPr>
              <a:t>p.2</a:t>
            </a:r>
          </a:p>
        </p:txBody>
      </p:sp>
      <p:sp>
        <p:nvSpPr>
          <p:cNvPr id="59395" name="Rectangle 3"/>
          <p:cNvSpPr>
            <a:spLocks noGrp="1" noChangeArrowheads="1"/>
          </p:cNvSpPr>
          <p:nvPr>
            <p:ph type="body" idx="1"/>
          </p:nvPr>
        </p:nvSpPr>
        <p:spPr/>
        <p:txBody>
          <a:bodyPr/>
          <a:lstStyle/>
          <a:p>
            <a:pPr eaLnBrk="1" hangingPunct="1">
              <a:lnSpc>
                <a:spcPct val="80000"/>
              </a:lnSpc>
            </a:pPr>
            <a:r>
              <a:rPr lang="en-US" sz="2400" b="1" smtClean="0">
                <a:effectLst>
                  <a:outerShdw blurRad="38100" dist="38100" dir="2700000" algn="tl">
                    <a:srgbClr val="C0C0C0"/>
                  </a:outerShdw>
                </a:effectLst>
              </a:rPr>
              <a:t>Subject to artificiality</a:t>
            </a:r>
          </a:p>
          <a:p>
            <a:pPr lvl="1" eaLnBrk="1" hangingPunct="1">
              <a:lnSpc>
                <a:spcPct val="80000"/>
              </a:lnSpc>
            </a:pPr>
            <a:endParaRPr lang="en-US" sz="1500" b="1" smtClean="0"/>
          </a:p>
          <a:p>
            <a:pPr lvl="1" eaLnBrk="1" hangingPunct="1">
              <a:lnSpc>
                <a:spcPct val="80000"/>
              </a:lnSpc>
            </a:pPr>
            <a:r>
              <a:rPr lang="en-US" sz="1800" b="1" smtClean="0"/>
              <a:t>A person giving a conservative answer to a questionnaire does not necessarily mean the person is conservative</a:t>
            </a:r>
          </a:p>
          <a:p>
            <a:pPr lvl="1" eaLnBrk="1" hangingPunct="1">
              <a:lnSpc>
                <a:spcPct val="80000"/>
              </a:lnSpc>
            </a:pPr>
            <a:endParaRPr lang="en-US" sz="1800" b="1" smtClean="0"/>
          </a:p>
          <a:p>
            <a:pPr lvl="1" eaLnBrk="1" hangingPunct="1">
              <a:lnSpc>
                <a:spcPct val="80000"/>
              </a:lnSpc>
            </a:pPr>
            <a:r>
              <a:rPr lang="en-US" sz="1800" b="1" smtClean="0"/>
              <a:t>Artificiality has two aspects</a:t>
            </a:r>
          </a:p>
          <a:p>
            <a:pPr lvl="1" eaLnBrk="1" hangingPunct="1">
              <a:lnSpc>
                <a:spcPct val="80000"/>
              </a:lnSpc>
            </a:pPr>
            <a:endParaRPr lang="en-US" sz="1500" smtClean="0"/>
          </a:p>
          <a:p>
            <a:pPr lvl="2" eaLnBrk="1" hangingPunct="1">
              <a:lnSpc>
                <a:spcPct val="80000"/>
              </a:lnSpc>
            </a:pPr>
            <a:r>
              <a:rPr lang="en-US" sz="1800" smtClean="0"/>
              <a:t>Topic of study may not be amenable to measurement through a questionnaire</a:t>
            </a:r>
          </a:p>
          <a:p>
            <a:pPr lvl="2" eaLnBrk="1" hangingPunct="1">
              <a:lnSpc>
                <a:spcPct val="80000"/>
              </a:lnSpc>
            </a:pPr>
            <a:endParaRPr lang="en-US" sz="1800" smtClean="0"/>
          </a:p>
          <a:p>
            <a:pPr lvl="2" eaLnBrk="1" hangingPunct="1">
              <a:lnSpc>
                <a:spcPct val="80000"/>
              </a:lnSpc>
            </a:pPr>
            <a:r>
              <a:rPr lang="en-US" sz="1800" smtClean="0"/>
              <a:t>Studying the topic may affect it…</a:t>
            </a:r>
          </a:p>
          <a:p>
            <a:pPr lvl="3" eaLnBrk="1" hangingPunct="1">
              <a:lnSpc>
                <a:spcPct val="80000"/>
              </a:lnSpc>
              <a:buFont typeface="Wingdings" charset="2"/>
              <a:buNone/>
            </a:pPr>
            <a:endParaRPr lang="en-US" sz="1800" smtClean="0"/>
          </a:p>
          <a:p>
            <a:pPr lvl="3" eaLnBrk="1" hangingPunct="1">
              <a:lnSpc>
                <a:spcPct val="80000"/>
              </a:lnSpc>
            </a:pPr>
            <a:r>
              <a:rPr lang="en-US" sz="1400" b="1" smtClean="0"/>
              <a:t>Asking someone whether they think the governor should be impeached when R may have given no thought to it until asked for the opinion</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Number Placeholder 5"/>
          <p:cNvSpPr>
            <a:spLocks noGrp="1"/>
          </p:cNvSpPr>
          <p:nvPr>
            <p:ph type="sldNum" sz="quarter" idx="12"/>
          </p:nvPr>
        </p:nvSpPr>
        <p:spPr>
          <a:noFill/>
        </p:spPr>
        <p:txBody>
          <a:bodyPr/>
          <a:lstStyle/>
          <a:p>
            <a:fld id="{81E3D0E9-C5A1-4BD8-B6B1-1147CA7C9054}" type="slidenum">
              <a:rPr lang="en-US"/>
              <a:pPr/>
              <a:t>24</a:t>
            </a:fld>
            <a:endParaRPr lang="en-US"/>
          </a:p>
        </p:txBody>
      </p:sp>
      <p:sp>
        <p:nvSpPr>
          <p:cNvPr id="60418" name="Rectangle 2"/>
          <p:cNvSpPr>
            <a:spLocks noGrp="1" noChangeArrowheads="1"/>
          </p:cNvSpPr>
          <p:nvPr>
            <p:ph type="title"/>
          </p:nvPr>
        </p:nvSpPr>
        <p:spPr/>
        <p:txBody>
          <a:bodyPr/>
          <a:lstStyle/>
          <a:p>
            <a:pPr eaLnBrk="1" hangingPunct="1"/>
            <a:r>
              <a:rPr lang="en-US" sz="3200" b="1" smtClean="0">
                <a:effectLst>
                  <a:outerShdw blurRad="38100" dist="38100" dir="2700000" algn="tl">
                    <a:srgbClr val="C0C0C0"/>
                  </a:outerShdw>
                </a:effectLst>
              </a:rPr>
              <a:t>Ch 14: Quantifying data , Coding</a:t>
            </a:r>
            <a:endParaRPr lang="en-US" smtClean="0"/>
          </a:p>
        </p:txBody>
      </p:sp>
      <p:sp>
        <p:nvSpPr>
          <p:cNvPr id="60419" name="Rectangle 3"/>
          <p:cNvSpPr>
            <a:spLocks noGrp="1" noChangeArrowheads="1"/>
          </p:cNvSpPr>
          <p:nvPr>
            <p:ph type="body" idx="1"/>
          </p:nvPr>
        </p:nvSpPr>
        <p:spPr/>
        <p:txBody>
          <a:bodyPr/>
          <a:lstStyle/>
          <a:p>
            <a:pPr eaLnBrk="1" hangingPunct="1">
              <a:defRPr/>
            </a:pPr>
            <a:r>
              <a:rPr lang="en-US" sz="2200" b="1">
                <a:effectLst>
                  <a:outerShdw blurRad="38100" dist="38100" dir="2700000" algn="tl">
                    <a:srgbClr val="DDDDDD"/>
                  </a:outerShdw>
                </a:effectLst>
                <a:ea typeface="+mn-ea"/>
                <a:cs typeface="+mn-cs"/>
              </a:rPr>
              <a:t>System to translate the responses to questions to numeric expressions that the computer can process</a:t>
            </a:r>
            <a:r>
              <a:rPr lang="en-US" sz="2600">
                <a:ea typeface="+mn-ea"/>
                <a:cs typeface="+mn-cs"/>
              </a:rPr>
              <a:t> </a:t>
            </a:r>
          </a:p>
          <a:p>
            <a:pPr eaLnBrk="1" hangingPunct="1">
              <a:buFont typeface="Wingdings" charset="2"/>
              <a:buNone/>
              <a:defRPr/>
            </a:pPr>
            <a:endParaRPr lang="en-US" sz="2600">
              <a:ea typeface="+mn-ea"/>
              <a:cs typeface="+mn-cs"/>
            </a:endParaRPr>
          </a:p>
          <a:p>
            <a:pPr eaLnBrk="1" hangingPunct="1">
              <a:defRPr/>
            </a:pPr>
            <a:r>
              <a:rPr lang="en-US" sz="2200" b="1">
                <a:effectLst>
                  <a:outerShdw blurRad="38100" dist="38100" dir="2700000" algn="tl">
                    <a:srgbClr val="DDDDDD"/>
                  </a:outerShdw>
                </a:effectLst>
                <a:ea typeface="+mn-ea"/>
                <a:cs typeface="+mn-cs"/>
              </a:rPr>
              <a:t>Two basic approaches to coding process</a:t>
            </a:r>
          </a:p>
          <a:p>
            <a:pPr lvl="1" eaLnBrk="1" hangingPunct="1">
              <a:buFont typeface="Wingdings" charset="2"/>
              <a:buNone/>
              <a:defRPr/>
            </a:pPr>
            <a:endParaRPr lang="en-US" sz="2200"/>
          </a:p>
          <a:p>
            <a:pPr lvl="1" eaLnBrk="1" hangingPunct="1">
              <a:defRPr/>
            </a:pPr>
            <a:r>
              <a:rPr lang="en-US" sz="2000" b="1">
                <a:effectLst>
                  <a:outerShdw blurRad="38100" dist="38100" dir="2700000" algn="tl">
                    <a:srgbClr val="DDDDDD"/>
                  </a:outerShdw>
                </a:effectLst>
              </a:rPr>
              <a:t>Begin with developed coding scheme</a:t>
            </a:r>
            <a:endParaRPr lang="en-US" sz="2000">
              <a:effectLst>
                <a:outerShdw blurRad="38100" dist="38100" dir="2700000" algn="tl">
                  <a:srgbClr val="DDDDDD"/>
                </a:outerShdw>
              </a:effectLst>
            </a:endParaRPr>
          </a:p>
          <a:p>
            <a:pPr lvl="2" eaLnBrk="1" hangingPunct="1">
              <a:defRPr/>
            </a:pPr>
            <a:r>
              <a:rPr lang="en-US" sz="1800" b="1"/>
              <a:t>Babbie uses occupation as example...but must use scheme that is appropriate for research question</a:t>
            </a:r>
            <a:r>
              <a:rPr lang="en-US" sz="2100"/>
              <a:t>. </a:t>
            </a:r>
          </a:p>
          <a:p>
            <a:pPr lvl="1" eaLnBrk="1" hangingPunct="1">
              <a:defRPr/>
            </a:pPr>
            <a:endParaRPr lang="en-US" sz="2000" b="1">
              <a:effectLst>
                <a:outerShdw blurRad="38100" dist="38100" dir="2700000" algn="tl">
                  <a:srgbClr val="DDDDDD"/>
                </a:outerShdw>
              </a:effectLst>
            </a:endParaRPr>
          </a:p>
          <a:p>
            <a:pPr lvl="1" eaLnBrk="1" hangingPunct="1">
              <a:defRPr/>
            </a:pPr>
            <a:r>
              <a:rPr lang="en-US" sz="2000" b="1">
                <a:effectLst>
                  <a:outerShdw blurRad="38100" dist="38100" dir="2700000" algn="tl">
                    <a:srgbClr val="DDDDDD"/>
                  </a:outerShdw>
                </a:effectLst>
              </a:rPr>
              <a:t>Generate codes from data that you collected</a:t>
            </a:r>
            <a:r>
              <a:rPr lang="en-US" sz="2200"/>
              <a:t>. </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Number Placeholder 5"/>
          <p:cNvSpPr>
            <a:spLocks noGrp="1"/>
          </p:cNvSpPr>
          <p:nvPr>
            <p:ph type="sldNum" sz="quarter" idx="12"/>
          </p:nvPr>
        </p:nvSpPr>
        <p:spPr>
          <a:noFill/>
        </p:spPr>
        <p:txBody>
          <a:bodyPr/>
          <a:lstStyle/>
          <a:p>
            <a:fld id="{6FE6FD68-0124-4466-AA9E-AE4CD3E6C779}" type="slidenum">
              <a:rPr lang="en-US"/>
              <a:pPr/>
              <a:t>25</a:t>
            </a:fld>
            <a:endParaRPr lang="en-US"/>
          </a:p>
        </p:txBody>
      </p:sp>
      <p:sp>
        <p:nvSpPr>
          <p:cNvPr id="62466" name="Rectangle 2"/>
          <p:cNvSpPr>
            <a:spLocks noGrp="1" noChangeArrowheads="1"/>
          </p:cNvSpPr>
          <p:nvPr>
            <p:ph type="title"/>
          </p:nvPr>
        </p:nvSpPr>
        <p:spPr>
          <a:xfrm>
            <a:off x="574675" y="304800"/>
            <a:ext cx="8188325" cy="1216025"/>
          </a:xfrm>
        </p:spPr>
        <p:txBody>
          <a:bodyPr/>
          <a:lstStyle/>
          <a:p>
            <a:pPr eaLnBrk="1" hangingPunct="1">
              <a:defRPr/>
            </a:pPr>
            <a:r>
              <a:rPr lang="en-US" sz="3200" b="1">
                <a:effectLst>
                  <a:outerShdw blurRad="38100" dist="38100" dir="2700000" algn="tl">
                    <a:srgbClr val="DDDDDD"/>
                  </a:outerShdw>
                </a:effectLst>
                <a:ea typeface="+mj-ea"/>
                <a:cs typeface="+mj-cs"/>
              </a:rPr>
              <a:t>Using a developed coding scheme, </a:t>
            </a:r>
            <a:r>
              <a:rPr lang="en-US" sz="2000" b="1" i="1">
                <a:solidFill>
                  <a:srgbClr val="6600CC"/>
                </a:solidFill>
                <a:effectLst>
                  <a:outerShdw blurRad="38100" dist="38100" dir="2700000" algn="tl">
                    <a:srgbClr val="DDDDDD"/>
                  </a:outerShdw>
                </a:effectLst>
                <a:ea typeface="+mj-ea"/>
                <a:cs typeface="+mj-cs"/>
              </a:rPr>
              <a:t>example</a:t>
            </a:r>
          </a:p>
        </p:txBody>
      </p:sp>
      <p:sp>
        <p:nvSpPr>
          <p:cNvPr id="62467" name="Rectangle 3"/>
          <p:cNvSpPr>
            <a:spLocks noGrp="1" noChangeArrowheads="1"/>
          </p:cNvSpPr>
          <p:nvPr>
            <p:ph type="body" idx="1"/>
          </p:nvPr>
        </p:nvSpPr>
        <p:spPr/>
        <p:txBody>
          <a:bodyPr/>
          <a:lstStyle/>
          <a:p>
            <a:pPr eaLnBrk="1" hangingPunct="1"/>
            <a:r>
              <a:rPr lang="en-US" b="1" smtClean="0">
                <a:effectLst>
                  <a:outerShdw blurRad="38100" dist="38100" dir="2700000" algn="tl">
                    <a:srgbClr val="C0C0C0"/>
                  </a:outerShdw>
                </a:effectLst>
              </a:rPr>
              <a:t>Occupation</a:t>
            </a:r>
          </a:p>
          <a:p>
            <a:pPr eaLnBrk="1" hangingPunct="1"/>
            <a:endParaRPr lang="en-US" b="1" smtClean="0">
              <a:effectLst>
                <a:outerShdw blurRad="38100" dist="38100" dir="2700000" algn="tl">
                  <a:srgbClr val="C0C0C0"/>
                </a:outerShdw>
              </a:effectLst>
            </a:endParaRPr>
          </a:p>
          <a:p>
            <a:pPr lvl="1" eaLnBrk="1" hangingPunct="1"/>
            <a:r>
              <a:rPr lang="en-US" b="1" smtClean="0">
                <a:effectLst>
                  <a:outerShdw blurRad="38100" dist="38100" dir="2700000" algn="tl">
                    <a:srgbClr val="C0C0C0"/>
                  </a:outerShdw>
                </a:effectLst>
              </a:rPr>
              <a:t>The question to the R would be:  What is your occupation?</a:t>
            </a:r>
          </a:p>
          <a:p>
            <a:pPr lvl="1" eaLnBrk="1" hangingPunct="1">
              <a:buFont typeface="Wingdings" charset="2"/>
              <a:buNone/>
            </a:pPr>
            <a:endParaRPr lang="en-US" b="1" smtClean="0">
              <a:effectLst>
                <a:outerShdw blurRad="38100" dist="38100" dir="2700000" algn="tl">
                  <a:srgbClr val="C0C0C0"/>
                </a:outerShdw>
              </a:effectLst>
            </a:endParaRPr>
          </a:p>
          <a:p>
            <a:pPr lvl="1" eaLnBrk="1" hangingPunct="1"/>
            <a:r>
              <a:rPr lang="en-US" b="1" smtClean="0">
                <a:effectLst>
                  <a:outerShdw blurRad="38100" dist="38100" dir="2700000" algn="tl">
                    <a:srgbClr val="C0C0C0"/>
                  </a:outerShdw>
                </a:effectLst>
              </a:rPr>
              <a:t>The R’s response is then placed in one of several categories that you have already identified</a:t>
            </a:r>
            <a:endParaRPr lang="en-US" sz="2100" b="1" smtClean="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Number Placeholder 5"/>
          <p:cNvSpPr>
            <a:spLocks noGrp="1"/>
          </p:cNvSpPr>
          <p:nvPr>
            <p:ph type="sldNum" sz="quarter" idx="12"/>
          </p:nvPr>
        </p:nvSpPr>
        <p:spPr>
          <a:noFill/>
        </p:spPr>
        <p:txBody>
          <a:bodyPr/>
          <a:lstStyle/>
          <a:p>
            <a:fld id="{11B73E04-9E13-4063-AEB6-81D7C1169E1B}" type="slidenum">
              <a:rPr lang="en-US"/>
              <a:pPr/>
              <a:t>26</a:t>
            </a:fld>
            <a:endParaRPr lang="en-US"/>
          </a:p>
        </p:txBody>
      </p:sp>
      <p:sp>
        <p:nvSpPr>
          <p:cNvPr id="72706" name="Rectangle 2"/>
          <p:cNvSpPr>
            <a:spLocks noGrp="1" noChangeArrowheads="1"/>
          </p:cNvSpPr>
          <p:nvPr>
            <p:ph type="title"/>
          </p:nvPr>
        </p:nvSpPr>
        <p:spPr>
          <a:xfrm>
            <a:off x="574675" y="304800"/>
            <a:ext cx="8188325" cy="1216025"/>
          </a:xfrm>
        </p:spPr>
        <p:txBody>
          <a:bodyPr/>
          <a:lstStyle/>
          <a:p>
            <a:pPr eaLnBrk="1" hangingPunct="1">
              <a:defRPr/>
            </a:pPr>
            <a:r>
              <a:rPr lang="en-US" sz="2800" b="1">
                <a:effectLst>
                  <a:outerShdw blurRad="38100" dist="38100" dir="2700000" algn="tl">
                    <a:srgbClr val="DDDDDD"/>
                  </a:outerShdw>
                </a:effectLst>
                <a:ea typeface="+mj-ea"/>
                <a:cs typeface="+mj-cs"/>
              </a:rPr>
              <a:t>Using a developed coding scheme</a:t>
            </a:r>
            <a:r>
              <a:rPr lang="en-US" sz="3200" b="1">
                <a:effectLst>
                  <a:outerShdw blurRad="38100" dist="38100" dir="2700000" algn="tl">
                    <a:srgbClr val="DDDDDD"/>
                  </a:outerShdw>
                </a:effectLst>
                <a:ea typeface="+mj-ea"/>
                <a:cs typeface="+mj-cs"/>
              </a:rPr>
              <a:t>, </a:t>
            </a:r>
            <a:r>
              <a:rPr lang="en-US" sz="1800" b="1" i="1">
                <a:solidFill>
                  <a:srgbClr val="6600CC"/>
                </a:solidFill>
                <a:effectLst>
                  <a:outerShdw blurRad="38100" dist="38100" dir="2700000" algn="tl">
                    <a:srgbClr val="DDDDDD"/>
                  </a:outerShdw>
                </a:effectLst>
                <a:ea typeface="+mj-ea"/>
                <a:cs typeface="+mj-cs"/>
              </a:rPr>
              <a:t>example, p.2</a:t>
            </a:r>
          </a:p>
        </p:txBody>
      </p:sp>
      <p:sp>
        <p:nvSpPr>
          <p:cNvPr id="72707" name="Rectangle 3"/>
          <p:cNvSpPr>
            <a:spLocks noGrp="1" noChangeArrowheads="1"/>
          </p:cNvSpPr>
          <p:nvPr>
            <p:ph type="body" idx="1"/>
          </p:nvPr>
        </p:nvSpPr>
        <p:spPr/>
        <p:txBody>
          <a:bodyPr/>
          <a:lstStyle/>
          <a:p>
            <a:pPr eaLnBrk="1" hangingPunct="1">
              <a:lnSpc>
                <a:spcPct val="80000"/>
              </a:lnSpc>
            </a:pPr>
            <a:r>
              <a:rPr lang="en-US" sz="2100" b="1" smtClean="0">
                <a:effectLst>
                  <a:outerShdw blurRad="38100" dist="38100" dir="2700000" algn="tl">
                    <a:srgbClr val="C0C0C0"/>
                  </a:outerShdw>
                </a:effectLst>
              </a:rPr>
              <a:t>What is your occupation?</a:t>
            </a:r>
          </a:p>
          <a:p>
            <a:pPr eaLnBrk="1" hangingPunct="1">
              <a:lnSpc>
                <a:spcPct val="80000"/>
              </a:lnSpc>
              <a:buFont typeface="Wingdings" charset="2"/>
              <a:buNone/>
            </a:pPr>
            <a:endParaRPr lang="en-US" sz="2100" b="1" smtClean="0">
              <a:effectLst>
                <a:outerShdw blurRad="38100" dist="38100" dir="2700000" algn="tl">
                  <a:srgbClr val="C0C0C0"/>
                </a:outerShdw>
              </a:effectLst>
            </a:endParaRPr>
          </a:p>
          <a:p>
            <a:pPr lvl="1" eaLnBrk="1" hangingPunct="1">
              <a:lnSpc>
                <a:spcPct val="80000"/>
              </a:lnSpc>
            </a:pPr>
            <a:r>
              <a:rPr lang="en-US" sz="2000" b="1" smtClean="0">
                <a:effectLst>
                  <a:outerShdw blurRad="38100" dist="38100" dir="2700000" algn="tl">
                    <a:srgbClr val="C0C0C0"/>
                  </a:outerShdw>
                </a:effectLst>
              </a:rPr>
              <a:t>Let’s say that the answer was </a:t>
            </a:r>
            <a:r>
              <a:rPr lang="en-US" sz="2000" b="1" smtClean="0">
                <a:solidFill>
                  <a:srgbClr val="6600CC"/>
                </a:solidFill>
                <a:effectLst>
                  <a:outerShdw blurRad="38100" dist="38100" dir="2700000" algn="tl">
                    <a:srgbClr val="C0C0C0"/>
                  </a:outerShdw>
                </a:effectLst>
              </a:rPr>
              <a:t>“nurse”</a:t>
            </a:r>
          </a:p>
          <a:p>
            <a:pPr lvl="1" eaLnBrk="1" hangingPunct="1">
              <a:lnSpc>
                <a:spcPct val="80000"/>
              </a:lnSpc>
              <a:buFont typeface="Wingdings" charset="2"/>
              <a:buNone/>
            </a:pPr>
            <a:endParaRPr lang="en-US" sz="2000" smtClean="0"/>
          </a:p>
          <a:p>
            <a:pPr lvl="1" eaLnBrk="1" hangingPunct="1">
              <a:lnSpc>
                <a:spcPct val="80000"/>
              </a:lnSpc>
            </a:pPr>
            <a:r>
              <a:rPr lang="en-US" sz="2000" b="1" smtClean="0">
                <a:solidFill>
                  <a:srgbClr val="6600CC"/>
                </a:solidFill>
                <a:effectLst>
                  <a:outerShdw blurRad="38100" dist="38100" dir="2700000" algn="tl">
                    <a:srgbClr val="C0C0C0"/>
                  </a:outerShdw>
                </a:effectLst>
              </a:rPr>
              <a:t>Scheme 1: by type</a:t>
            </a:r>
          </a:p>
          <a:p>
            <a:pPr lvl="2" eaLnBrk="1" hangingPunct="1">
              <a:lnSpc>
                <a:spcPct val="80000"/>
              </a:lnSpc>
            </a:pPr>
            <a:r>
              <a:rPr lang="en-US" sz="1600" b="1" smtClean="0"/>
              <a:t>Professional, managerial, clerical, semi-skilled, etc.</a:t>
            </a:r>
          </a:p>
          <a:p>
            <a:pPr lvl="2" eaLnBrk="1" hangingPunct="1">
              <a:lnSpc>
                <a:spcPct val="80000"/>
              </a:lnSpc>
            </a:pPr>
            <a:endParaRPr lang="en-US" sz="1600" b="1" smtClean="0"/>
          </a:p>
          <a:p>
            <a:pPr lvl="2" eaLnBrk="1" hangingPunct="1">
              <a:lnSpc>
                <a:spcPct val="80000"/>
              </a:lnSpc>
            </a:pPr>
            <a:r>
              <a:rPr lang="en-US" sz="1600" b="1" smtClean="0"/>
              <a:t>In this scheme, the R’s occupation would be placed in the </a:t>
            </a:r>
            <a:r>
              <a:rPr lang="en-US" sz="1600" b="1" smtClean="0">
                <a:solidFill>
                  <a:srgbClr val="6600CC"/>
                </a:solidFill>
              </a:rPr>
              <a:t>“professional”</a:t>
            </a:r>
            <a:r>
              <a:rPr lang="en-US" sz="1600" b="1" smtClean="0"/>
              <a:t> category</a:t>
            </a:r>
          </a:p>
          <a:p>
            <a:pPr lvl="1" eaLnBrk="1" hangingPunct="1">
              <a:lnSpc>
                <a:spcPct val="80000"/>
              </a:lnSpc>
              <a:buFont typeface="Wingdings" charset="2"/>
              <a:buNone/>
            </a:pPr>
            <a:endParaRPr lang="en-US" sz="2000" b="1" smtClean="0"/>
          </a:p>
          <a:p>
            <a:pPr lvl="1" eaLnBrk="1" hangingPunct="1">
              <a:lnSpc>
                <a:spcPct val="80000"/>
              </a:lnSpc>
            </a:pPr>
            <a:r>
              <a:rPr lang="en-US" sz="2000" b="1" smtClean="0">
                <a:solidFill>
                  <a:srgbClr val="6600CC"/>
                </a:solidFill>
                <a:effectLst>
                  <a:outerShdw blurRad="38100" dist="38100" dir="2700000" algn="tl">
                    <a:srgbClr val="C0C0C0"/>
                  </a:outerShdw>
                </a:effectLst>
              </a:rPr>
              <a:t>Scheme 2: by sector of the economy</a:t>
            </a:r>
          </a:p>
          <a:p>
            <a:pPr lvl="2" eaLnBrk="1" hangingPunct="1">
              <a:lnSpc>
                <a:spcPct val="80000"/>
              </a:lnSpc>
            </a:pPr>
            <a:r>
              <a:rPr lang="en-US" sz="1600" b="1" smtClean="0"/>
              <a:t>Manufacturing, health, education, commerce, etc.</a:t>
            </a:r>
          </a:p>
          <a:p>
            <a:pPr lvl="2" eaLnBrk="1" hangingPunct="1">
              <a:lnSpc>
                <a:spcPct val="80000"/>
              </a:lnSpc>
            </a:pPr>
            <a:endParaRPr lang="en-US" sz="1600" b="1" smtClean="0"/>
          </a:p>
          <a:p>
            <a:pPr lvl="2" eaLnBrk="1" hangingPunct="1">
              <a:lnSpc>
                <a:spcPct val="80000"/>
              </a:lnSpc>
            </a:pPr>
            <a:r>
              <a:rPr lang="en-US" sz="1600" b="1" smtClean="0"/>
              <a:t>In this scheme, the R’s occupation would be placed in the </a:t>
            </a:r>
            <a:r>
              <a:rPr lang="en-US" sz="1600" b="1" smtClean="0">
                <a:solidFill>
                  <a:srgbClr val="6600CC"/>
                </a:solidFill>
              </a:rPr>
              <a:t>“health”</a:t>
            </a:r>
            <a:r>
              <a:rPr lang="en-US" sz="1600" b="1" smtClean="0"/>
              <a:t> category</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Number Placeholder 5"/>
          <p:cNvSpPr>
            <a:spLocks noGrp="1"/>
          </p:cNvSpPr>
          <p:nvPr>
            <p:ph type="sldNum" sz="quarter" idx="12"/>
          </p:nvPr>
        </p:nvSpPr>
        <p:spPr>
          <a:noFill/>
        </p:spPr>
        <p:txBody>
          <a:bodyPr/>
          <a:lstStyle/>
          <a:p>
            <a:fld id="{567FC3E3-0ACF-44C9-9EAB-5D10D792DE9E}" type="slidenum">
              <a:rPr lang="en-US"/>
              <a:pPr/>
              <a:t>27</a:t>
            </a:fld>
            <a:endParaRPr lang="en-US"/>
          </a:p>
        </p:txBody>
      </p:sp>
      <p:sp>
        <p:nvSpPr>
          <p:cNvPr id="73730" name="Rectangle 2"/>
          <p:cNvSpPr>
            <a:spLocks noGrp="1" noChangeArrowheads="1"/>
          </p:cNvSpPr>
          <p:nvPr>
            <p:ph type="title"/>
          </p:nvPr>
        </p:nvSpPr>
        <p:spPr>
          <a:xfrm>
            <a:off x="574675" y="304800"/>
            <a:ext cx="8188325" cy="1216025"/>
          </a:xfrm>
        </p:spPr>
        <p:txBody>
          <a:bodyPr/>
          <a:lstStyle/>
          <a:p>
            <a:pPr eaLnBrk="1" hangingPunct="1">
              <a:defRPr/>
            </a:pPr>
            <a:r>
              <a:rPr lang="en-US" sz="2800" b="1">
                <a:effectLst>
                  <a:outerShdw blurRad="38100" dist="38100" dir="2700000" algn="tl">
                    <a:srgbClr val="DDDDDD"/>
                  </a:outerShdw>
                </a:effectLst>
                <a:ea typeface="+mj-ea"/>
                <a:cs typeface="+mj-cs"/>
              </a:rPr>
              <a:t>Using a developed coding scheme</a:t>
            </a:r>
            <a:r>
              <a:rPr lang="en-US" sz="3200" b="1">
                <a:effectLst>
                  <a:outerShdw blurRad="38100" dist="38100" dir="2700000" algn="tl">
                    <a:srgbClr val="DDDDDD"/>
                  </a:outerShdw>
                </a:effectLst>
                <a:ea typeface="+mj-ea"/>
                <a:cs typeface="+mj-cs"/>
              </a:rPr>
              <a:t>, </a:t>
            </a:r>
            <a:r>
              <a:rPr lang="en-US" sz="1800" b="1" i="1">
                <a:solidFill>
                  <a:srgbClr val="6600CC"/>
                </a:solidFill>
                <a:effectLst>
                  <a:outerShdw blurRad="38100" dist="38100" dir="2700000" algn="tl">
                    <a:srgbClr val="DDDDDD"/>
                  </a:outerShdw>
                </a:effectLst>
                <a:ea typeface="+mj-ea"/>
                <a:cs typeface="+mj-cs"/>
              </a:rPr>
              <a:t>example, p.3</a:t>
            </a:r>
          </a:p>
        </p:txBody>
      </p:sp>
      <p:sp>
        <p:nvSpPr>
          <p:cNvPr id="73731" name="Rectangle 3"/>
          <p:cNvSpPr>
            <a:spLocks noGrp="1" noChangeArrowheads="1"/>
          </p:cNvSpPr>
          <p:nvPr>
            <p:ph type="body" idx="1"/>
          </p:nvPr>
        </p:nvSpPr>
        <p:spPr>
          <a:xfrm>
            <a:off x="566738" y="1752600"/>
            <a:ext cx="8424862" cy="4267200"/>
          </a:xfrm>
        </p:spPr>
        <p:txBody>
          <a:bodyPr/>
          <a:lstStyle/>
          <a:p>
            <a:pPr eaLnBrk="1" hangingPunct="1">
              <a:lnSpc>
                <a:spcPct val="90000"/>
              </a:lnSpc>
            </a:pPr>
            <a:r>
              <a:rPr lang="en-US" sz="2400" b="1" smtClean="0">
                <a:solidFill>
                  <a:srgbClr val="6600CC"/>
                </a:solidFill>
                <a:effectLst>
                  <a:outerShdw blurRad="38100" dist="38100" dir="2700000" algn="tl">
                    <a:srgbClr val="C0C0C0"/>
                  </a:outerShdw>
                </a:effectLst>
              </a:rPr>
              <a:t>Note:</a:t>
            </a:r>
            <a:r>
              <a:rPr lang="en-US" sz="2400" b="1" smtClean="0">
                <a:effectLst>
                  <a:outerShdw blurRad="38100" dist="38100" dir="2700000" algn="tl">
                    <a:srgbClr val="C0C0C0"/>
                  </a:outerShdw>
                </a:effectLst>
              </a:rPr>
              <a:t> record the response of the R </a:t>
            </a:r>
            <a:r>
              <a:rPr lang="en-US" sz="2400" b="1" i="1" smtClean="0">
                <a:solidFill>
                  <a:srgbClr val="6600CC"/>
                </a:solidFill>
                <a:effectLst>
                  <a:outerShdw blurRad="38100" dist="38100" dir="2700000" algn="tl">
                    <a:srgbClr val="C0C0C0"/>
                  </a:outerShdw>
                </a:effectLst>
              </a:rPr>
              <a:t>verbatim</a:t>
            </a:r>
          </a:p>
          <a:p>
            <a:pPr eaLnBrk="1" hangingPunct="1">
              <a:lnSpc>
                <a:spcPct val="90000"/>
              </a:lnSpc>
              <a:buFont typeface="Wingdings" charset="2"/>
              <a:buNone/>
            </a:pPr>
            <a:endParaRPr lang="en-US" sz="2400" b="1" smtClean="0">
              <a:effectLst>
                <a:outerShdw blurRad="38100" dist="38100" dir="2700000" algn="tl">
                  <a:srgbClr val="C0C0C0"/>
                </a:outerShdw>
              </a:effectLst>
            </a:endParaRPr>
          </a:p>
          <a:p>
            <a:pPr eaLnBrk="1" hangingPunct="1">
              <a:lnSpc>
                <a:spcPct val="90000"/>
              </a:lnSpc>
            </a:pPr>
            <a:r>
              <a:rPr lang="en-US" sz="2400" b="1" smtClean="0">
                <a:effectLst>
                  <a:outerShdw blurRad="38100" dist="38100" dir="2700000" algn="tl">
                    <a:srgbClr val="C0C0C0"/>
                  </a:outerShdw>
                </a:effectLst>
              </a:rPr>
              <a:t>Place the response into one of your pre-determined categories during the data manipulation phase</a:t>
            </a:r>
          </a:p>
          <a:p>
            <a:pPr eaLnBrk="1" hangingPunct="1">
              <a:lnSpc>
                <a:spcPct val="90000"/>
              </a:lnSpc>
              <a:buFont typeface="Wingdings" charset="2"/>
              <a:buNone/>
            </a:pPr>
            <a:endParaRPr lang="en-US" sz="2600" b="1" smtClean="0">
              <a:effectLst>
                <a:outerShdw blurRad="38100" dist="38100" dir="2700000" algn="tl">
                  <a:srgbClr val="C0C0C0"/>
                </a:outerShdw>
              </a:effectLst>
            </a:endParaRPr>
          </a:p>
          <a:p>
            <a:pPr lvl="1" eaLnBrk="1" hangingPunct="1">
              <a:lnSpc>
                <a:spcPct val="90000"/>
              </a:lnSpc>
            </a:pPr>
            <a:r>
              <a:rPr lang="en-US" sz="2200" b="1" smtClean="0">
                <a:effectLst>
                  <a:outerShdw blurRad="38100" dist="38100" dir="2700000" algn="tl">
                    <a:srgbClr val="C0C0C0"/>
                  </a:outerShdw>
                </a:effectLst>
              </a:rPr>
              <a:t>Use “recode” facility in SPSS </a:t>
            </a:r>
          </a:p>
          <a:p>
            <a:pPr lvl="1" eaLnBrk="1" hangingPunct="1">
              <a:lnSpc>
                <a:spcPct val="90000"/>
              </a:lnSpc>
            </a:pPr>
            <a:endParaRPr lang="en-US" sz="2200" b="1" smtClean="0">
              <a:effectLst>
                <a:outerShdw blurRad="38100" dist="38100" dir="2700000" algn="tl">
                  <a:srgbClr val="C0C0C0"/>
                </a:outerShdw>
              </a:effectLst>
            </a:endParaRPr>
          </a:p>
          <a:p>
            <a:pPr eaLnBrk="1" hangingPunct="1">
              <a:lnSpc>
                <a:spcPct val="90000"/>
              </a:lnSpc>
            </a:pPr>
            <a:r>
              <a:rPr lang="en-US" sz="2600" b="1" smtClean="0">
                <a:effectLst>
                  <a:outerShdw blurRad="38100" dist="38100" dir="2700000" algn="tl">
                    <a:srgbClr val="C0C0C0"/>
                  </a:outerShdw>
                </a:effectLst>
              </a:rPr>
              <a:t>Remember, you can always </a:t>
            </a:r>
            <a:r>
              <a:rPr lang="en-US" sz="2600" b="1" smtClean="0">
                <a:solidFill>
                  <a:srgbClr val="6600CC"/>
                </a:solidFill>
                <a:effectLst>
                  <a:outerShdw blurRad="38100" dist="38100" dir="2700000" algn="tl">
                    <a:srgbClr val="C0C0C0"/>
                  </a:outerShdw>
                </a:effectLst>
              </a:rPr>
              <a:t>“aggregate”</a:t>
            </a:r>
            <a:r>
              <a:rPr lang="en-US" sz="2600" b="1" smtClean="0">
                <a:effectLst>
                  <a:outerShdw blurRad="38100" dist="38100" dir="2700000" algn="tl">
                    <a:srgbClr val="C0C0C0"/>
                  </a:outerShdw>
                </a:effectLst>
              </a:rPr>
              <a:t> data</a:t>
            </a:r>
          </a:p>
          <a:p>
            <a:pPr eaLnBrk="1" hangingPunct="1">
              <a:lnSpc>
                <a:spcPct val="90000"/>
              </a:lnSpc>
            </a:pPr>
            <a:endParaRPr lang="en-US" sz="2600" b="1" smtClean="0">
              <a:effectLst>
                <a:outerShdw blurRad="38100" dist="38100" dir="2700000" algn="tl">
                  <a:srgbClr val="C0C0C0"/>
                </a:outerShdw>
              </a:effectLst>
            </a:endParaRPr>
          </a:p>
          <a:p>
            <a:pPr lvl="1" eaLnBrk="1" hangingPunct="1">
              <a:lnSpc>
                <a:spcPct val="90000"/>
              </a:lnSpc>
            </a:pPr>
            <a:r>
              <a:rPr lang="en-US" sz="2200" b="1" smtClean="0">
                <a:effectLst>
                  <a:outerShdw blurRad="38100" dist="38100" dir="2700000" algn="tl">
                    <a:srgbClr val="C0C0C0"/>
                  </a:outerShdw>
                </a:effectLst>
              </a:rPr>
              <a:t>Cannot </a:t>
            </a:r>
            <a:r>
              <a:rPr lang="en-US" sz="2200" b="1" smtClean="0">
                <a:solidFill>
                  <a:srgbClr val="6600CC"/>
                </a:solidFill>
                <a:effectLst>
                  <a:outerShdw blurRad="38100" dist="38100" dir="2700000" algn="tl">
                    <a:srgbClr val="C0C0C0"/>
                  </a:outerShdw>
                </a:effectLst>
              </a:rPr>
              <a:t>“disaggregate”</a:t>
            </a:r>
            <a:r>
              <a:rPr lang="en-US" sz="2200" b="1" smtClean="0">
                <a:effectLst>
                  <a:outerShdw blurRad="38100" dist="38100" dir="2700000" algn="tl">
                    <a:srgbClr val="C0C0C0"/>
                  </a:outerShdw>
                </a:effectLst>
              </a:rPr>
              <a:t> data</a:t>
            </a:r>
          </a:p>
          <a:p>
            <a:pPr lvl="1" eaLnBrk="1" hangingPunct="1">
              <a:lnSpc>
                <a:spcPct val="90000"/>
              </a:lnSpc>
              <a:buFont typeface="Wingdings" charset="2"/>
              <a:buNone/>
            </a:pPr>
            <a:endParaRPr lang="en-US" sz="2000" b="1" smtClean="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Number Placeholder 6"/>
          <p:cNvSpPr>
            <a:spLocks noGrp="1"/>
          </p:cNvSpPr>
          <p:nvPr>
            <p:ph type="sldNum" sz="quarter" idx="12"/>
          </p:nvPr>
        </p:nvSpPr>
        <p:spPr>
          <a:noFill/>
        </p:spPr>
        <p:txBody>
          <a:bodyPr/>
          <a:lstStyle/>
          <a:p>
            <a:fld id="{663DBB07-439E-44C0-B18F-B4712B6B6BED}" type="slidenum">
              <a:rPr lang="en-US"/>
              <a:pPr/>
              <a:t>28</a:t>
            </a:fld>
            <a:endParaRPr lang="en-US"/>
          </a:p>
        </p:txBody>
      </p:sp>
      <p:sp>
        <p:nvSpPr>
          <p:cNvPr id="75778" name="Rectangle 2"/>
          <p:cNvSpPr>
            <a:spLocks noGrp="1" noChangeArrowheads="1"/>
          </p:cNvSpPr>
          <p:nvPr>
            <p:ph type="title"/>
          </p:nvPr>
        </p:nvSpPr>
        <p:spPr/>
        <p:txBody>
          <a:bodyPr/>
          <a:lstStyle/>
          <a:p>
            <a:pPr eaLnBrk="1" hangingPunct="1">
              <a:defRPr/>
            </a:pPr>
            <a:r>
              <a:rPr lang="en-US" sz="2800" b="1">
                <a:effectLst>
                  <a:outerShdw blurRad="38100" dist="38100" dir="2700000" algn="tl">
                    <a:srgbClr val="DDDDDD"/>
                  </a:outerShdw>
                </a:effectLst>
                <a:ea typeface="+mj-ea"/>
                <a:cs typeface="+mj-cs"/>
              </a:rPr>
              <a:t>Using a developed coding scheme</a:t>
            </a:r>
            <a:r>
              <a:rPr lang="en-US" sz="3200" b="1">
                <a:effectLst>
                  <a:outerShdw blurRad="38100" dist="38100" dir="2700000" algn="tl">
                    <a:srgbClr val="DDDDDD"/>
                  </a:outerShdw>
                </a:effectLst>
                <a:ea typeface="+mj-ea"/>
                <a:cs typeface="+mj-cs"/>
              </a:rPr>
              <a:t>, </a:t>
            </a:r>
            <a:r>
              <a:rPr lang="en-US" sz="1800" b="1" i="1">
                <a:solidFill>
                  <a:srgbClr val="6600CC"/>
                </a:solidFill>
                <a:effectLst>
                  <a:outerShdw blurRad="38100" dist="38100" dir="2700000" algn="tl">
                    <a:srgbClr val="DDDDDD"/>
                  </a:outerShdw>
                </a:effectLst>
                <a:ea typeface="+mj-ea"/>
                <a:cs typeface="+mj-cs"/>
              </a:rPr>
              <a:t>example, p.4</a:t>
            </a:r>
          </a:p>
        </p:txBody>
      </p:sp>
      <p:sp>
        <p:nvSpPr>
          <p:cNvPr id="75779" name="Rectangle 3"/>
          <p:cNvSpPr>
            <a:spLocks noGrp="1" noChangeArrowheads="1"/>
          </p:cNvSpPr>
          <p:nvPr>
            <p:ph type="body" sz="half" idx="1"/>
          </p:nvPr>
        </p:nvSpPr>
        <p:spPr>
          <a:xfrm>
            <a:off x="566738" y="1752600"/>
            <a:ext cx="4233862" cy="4267200"/>
          </a:xfrm>
        </p:spPr>
        <p:txBody>
          <a:bodyPr/>
          <a:lstStyle/>
          <a:p>
            <a:pPr eaLnBrk="1" hangingPunct="1">
              <a:lnSpc>
                <a:spcPct val="80000"/>
              </a:lnSpc>
            </a:pPr>
            <a:r>
              <a:rPr lang="en-US" sz="2000" b="1" smtClean="0">
                <a:effectLst>
                  <a:outerShdw blurRad="38100" dist="38100" dir="2700000" algn="tl">
                    <a:srgbClr val="C0C0C0"/>
                  </a:outerShdw>
                </a:effectLst>
              </a:rPr>
              <a:t>What is your occupation?</a:t>
            </a:r>
            <a:r>
              <a:rPr lang="en-US" sz="2000" b="1" smtClean="0">
                <a:solidFill>
                  <a:srgbClr val="6600CC"/>
                </a:solidFill>
                <a:effectLst>
                  <a:outerShdw blurRad="38100" dist="38100" dir="2700000" algn="tl">
                    <a:srgbClr val="C0C0C0"/>
                  </a:outerShdw>
                </a:effectLst>
              </a:rPr>
              <a:t>  </a:t>
            </a:r>
          </a:p>
          <a:p>
            <a:pPr lvl="1" eaLnBrk="1" hangingPunct="1">
              <a:lnSpc>
                <a:spcPct val="80000"/>
              </a:lnSpc>
            </a:pPr>
            <a:endParaRPr lang="en-US" sz="1800" b="1" smtClean="0">
              <a:solidFill>
                <a:srgbClr val="6600CC"/>
              </a:solidFill>
              <a:effectLst>
                <a:outerShdw blurRad="38100" dist="38100" dir="2700000" algn="tl">
                  <a:srgbClr val="C0C0C0"/>
                </a:outerShdw>
              </a:effectLst>
            </a:endParaRPr>
          </a:p>
          <a:p>
            <a:pPr lvl="1" eaLnBrk="1" hangingPunct="1">
              <a:lnSpc>
                <a:spcPct val="80000"/>
              </a:lnSpc>
            </a:pPr>
            <a:r>
              <a:rPr lang="en-US" sz="1800" b="1" smtClean="0">
                <a:solidFill>
                  <a:srgbClr val="6600CC"/>
                </a:solidFill>
                <a:effectLst>
                  <a:outerShdw blurRad="38100" dist="38100" dir="2700000" algn="tl">
                    <a:srgbClr val="C0C0C0"/>
                  </a:outerShdw>
                </a:effectLst>
              </a:rPr>
              <a:t>Verbatim responses</a:t>
            </a:r>
          </a:p>
          <a:p>
            <a:pPr eaLnBrk="1" hangingPunct="1">
              <a:lnSpc>
                <a:spcPct val="80000"/>
              </a:lnSpc>
              <a:buFont typeface="Wingdings" charset="2"/>
              <a:buNone/>
            </a:pPr>
            <a:endParaRPr lang="en-US" sz="2000" b="1" smtClean="0">
              <a:solidFill>
                <a:srgbClr val="6600CC"/>
              </a:solidFill>
              <a:effectLst>
                <a:outerShdw blurRad="38100" dist="38100" dir="2700000" algn="tl">
                  <a:srgbClr val="C0C0C0"/>
                </a:outerShdw>
              </a:effectLst>
            </a:endParaRPr>
          </a:p>
          <a:p>
            <a:pPr eaLnBrk="1" hangingPunct="1">
              <a:lnSpc>
                <a:spcPct val="80000"/>
              </a:lnSpc>
            </a:pPr>
            <a:r>
              <a:rPr lang="en-US" sz="2000" b="1" smtClean="0">
                <a:solidFill>
                  <a:srgbClr val="6600CC"/>
                </a:solidFill>
                <a:effectLst>
                  <a:outerShdw blurRad="38100" dist="38100" dir="2700000" algn="tl">
                    <a:srgbClr val="C0C0C0"/>
                  </a:outerShdw>
                </a:effectLst>
              </a:rPr>
              <a:t>R1:</a:t>
            </a:r>
            <a:r>
              <a:rPr lang="en-US" sz="2000" b="1" smtClean="0">
                <a:effectLst>
                  <a:outerShdw blurRad="38100" dist="38100" dir="2700000" algn="tl">
                    <a:srgbClr val="C0C0C0"/>
                  </a:outerShdw>
                </a:effectLst>
              </a:rPr>
              <a:t> “nurse”</a:t>
            </a:r>
          </a:p>
          <a:p>
            <a:pPr eaLnBrk="1" hangingPunct="1">
              <a:lnSpc>
                <a:spcPct val="80000"/>
              </a:lnSpc>
            </a:pPr>
            <a:r>
              <a:rPr lang="en-US" sz="2000" b="1" smtClean="0">
                <a:solidFill>
                  <a:srgbClr val="6600CC"/>
                </a:solidFill>
                <a:effectLst>
                  <a:outerShdw blurRad="38100" dist="38100" dir="2700000" algn="tl">
                    <a:srgbClr val="C0C0C0"/>
                  </a:outerShdw>
                </a:effectLst>
              </a:rPr>
              <a:t>R2:</a:t>
            </a:r>
            <a:r>
              <a:rPr lang="en-US" sz="2000" b="1" smtClean="0">
                <a:effectLst>
                  <a:outerShdw blurRad="38100" dist="38100" dir="2700000" algn="tl">
                    <a:srgbClr val="C0C0C0"/>
                  </a:outerShdw>
                </a:effectLst>
              </a:rPr>
              <a:t> “sell shoes”</a:t>
            </a:r>
          </a:p>
          <a:p>
            <a:pPr eaLnBrk="1" hangingPunct="1">
              <a:lnSpc>
                <a:spcPct val="80000"/>
              </a:lnSpc>
            </a:pPr>
            <a:r>
              <a:rPr lang="en-US" sz="2000" b="1" smtClean="0">
                <a:solidFill>
                  <a:srgbClr val="6600CC"/>
                </a:solidFill>
                <a:effectLst>
                  <a:outerShdw blurRad="38100" dist="38100" dir="2700000" algn="tl">
                    <a:srgbClr val="C0C0C0"/>
                  </a:outerShdw>
                </a:effectLst>
              </a:rPr>
              <a:t>R3:</a:t>
            </a:r>
            <a:r>
              <a:rPr lang="en-US" sz="2000" b="1" smtClean="0">
                <a:effectLst>
                  <a:outerShdw blurRad="38100" dist="38100" dir="2700000" algn="tl">
                    <a:srgbClr val="C0C0C0"/>
                  </a:outerShdw>
                </a:effectLst>
              </a:rPr>
              <a:t> “build cars”</a:t>
            </a:r>
          </a:p>
          <a:p>
            <a:pPr eaLnBrk="1" hangingPunct="1">
              <a:lnSpc>
                <a:spcPct val="80000"/>
              </a:lnSpc>
            </a:pPr>
            <a:r>
              <a:rPr lang="en-US" sz="2000" b="1" smtClean="0">
                <a:solidFill>
                  <a:srgbClr val="6600CC"/>
                </a:solidFill>
                <a:effectLst>
                  <a:outerShdw blurRad="38100" dist="38100" dir="2700000" algn="tl">
                    <a:srgbClr val="C0C0C0"/>
                  </a:outerShdw>
                </a:effectLst>
              </a:rPr>
              <a:t>R4:</a:t>
            </a:r>
            <a:r>
              <a:rPr lang="en-US" sz="2000" b="1" smtClean="0">
                <a:effectLst>
                  <a:outerShdw blurRad="38100" dist="38100" dir="2700000" algn="tl">
                    <a:srgbClr val="C0C0C0"/>
                  </a:outerShdw>
                </a:effectLst>
              </a:rPr>
              <a:t> “manager at Wendy’s”</a:t>
            </a:r>
          </a:p>
          <a:p>
            <a:pPr eaLnBrk="1" hangingPunct="1">
              <a:lnSpc>
                <a:spcPct val="80000"/>
              </a:lnSpc>
            </a:pPr>
            <a:r>
              <a:rPr lang="en-US" sz="2000" b="1" smtClean="0">
                <a:solidFill>
                  <a:srgbClr val="6600CC"/>
                </a:solidFill>
                <a:effectLst>
                  <a:outerShdw blurRad="38100" dist="38100" dir="2700000" algn="tl">
                    <a:srgbClr val="C0C0C0"/>
                  </a:outerShdw>
                </a:effectLst>
              </a:rPr>
              <a:t>R5:</a:t>
            </a:r>
            <a:r>
              <a:rPr lang="en-US" sz="2000" b="1" smtClean="0">
                <a:effectLst>
                  <a:outerShdw blurRad="38100" dist="38100" dir="2700000" algn="tl">
                    <a:srgbClr val="C0C0C0"/>
                  </a:outerShdw>
                </a:effectLst>
              </a:rPr>
              <a:t> “physician”</a:t>
            </a:r>
          </a:p>
          <a:p>
            <a:pPr eaLnBrk="1" hangingPunct="1">
              <a:lnSpc>
                <a:spcPct val="80000"/>
              </a:lnSpc>
            </a:pPr>
            <a:r>
              <a:rPr lang="en-US" sz="2000" b="1" smtClean="0">
                <a:solidFill>
                  <a:srgbClr val="6600CC"/>
                </a:solidFill>
                <a:effectLst>
                  <a:outerShdw blurRad="38100" dist="38100" dir="2700000" algn="tl">
                    <a:srgbClr val="C0C0C0"/>
                  </a:outerShdw>
                </a:effectLst>
              </a:rPr>
              <a:t>R6:</a:t>
            </a:r>
            <a:r>
              <a:rPr lang="en-US" sz="2000" b="1" smtClean="0">
                <a:effectLst>
                  <a:outerShdw blurRad="38100" dist="38100" dir="2700000" algn="tl">
                    <a:srgbClr val="C0C0C0"/>
                  </a:outerShdw>
                </a:effectLst>
              </a:rPr>
              <a:t> “computer programmer”</a:t>
            </a:r>
          </a:p>
          <a:p>
            <a:pPr eaLnBrk="1" hangingPunct="1">
              <a:lnSpc>
                <a:spcPct val="80000"/>
              </a:lnSpc>
            </a:pPr>
            <a:r>
              <a:rPr lang="en-US" sz="2000" b="1" smtClean="0">
                <a:solidFill>
                  <a:srgbClr val="6600CC"/>
                </a:solidFill>
                <a:effectLst>
                  <a:outerShdw blurRad="38100" dist="38100" dir="2700000" algn="tl">
                    <a:srgbClr val="C0C0C0"/>
                  </a:outerShdw>
                </a:effectLst>
              </a:rPr>
              <a:t>R7:</a:t>
            </a:r>
            <a:r>
              <a:rPr lang="en-US" sz="2000" b="1" smtClean="0">
                <a:effectLst>
                  <a:outerShdw blurRad="38100" dist="38100" dir="2700000" algn="tl">
                    <a:srgbClr val="C0C0C0"/>
                  </a:outerShdw>
                </a:effectLst>
              </a:rPr>
              <a:t> “retired” </a:t>
            </a:r>
          </a:p>
          <a:p>
            <a:pPr eaLnBrk="1" hangingPunct="1">
              <a:lnSpc>
                <a:spcPct val="80000"/>
              </a:lnSpc>
            </a:pPr>
            <a:r>
              <a:rPr lang="en-US" sz="2000" b="1" smtClean="0">
                <a:solidFill>
                  <a:srgbClr val="6600CC"/>
                </a:solidFill>
                <a:effectLst>
                  <a:outerShdw blurRad="38100" dist="38100" dir="2700000" algn="tl">
                    <a:srgbClr val="C0C0C0"/>
                  </a:outerShdw>
                </a:effectLst>
              </a:rPr>
              <a:t>R8:</a:t>
            </a:r>
            <a:r>
              <a:rPr lang="en-US" sz="2000" b="1" smtClean="0">
                <a:effectLst>
                  <a:outerShdw blurRad="38100" dist="38100" dir="2700000" algn="tl">
                    <a:srgbClr val="C0C0C0"/>
                  </a:outerShdw>
                </a:effectLst>
              </a:rPr>
              <a:t> “soldier”</a:t>
            </a:r>
          </a:p>
          <a:p>
            <a:pPr lvl="1" eaLnBrk="1" hangingPunct="1">
              <a:lnSpc>
                <a:spcPct val="80000"/>
              </a:lnSpc>
              <a:buFont typeface="Wingdings" charset="2"/>
              <a:buNone/>
            </a:pPr>
            <a:endParaRPr lang="en-US" sz="1800" b="1" smtClean="0"/>
          </a:p>
        </p:txBody>
      </p:sp>
      <p:graphicFrame>
        <p:nvGraphicFramePr>
          <p:cNvPr id="75844" name="Group 68"/>
          <p:cNvGraphicFramePr>
            <a:graphicFrameLocks noGrp="1"/>
          </p:cNvGraphicFramePr>
          <p:nvPr>
            <p:ph sz="half" idx="2"/>
          </p:nvPr>
        </p:nvGraphicFramePr>
        <p:xfrm>
          <a:off x="5181600" y="2514600"/>
          <a:ext cx="3386138" cy="2933700"/>
        </p:xfrm>
        <a:graphic>
          <a:graphicData uri="http://schemas.openxmlformats.org/drawingml/2006/table">
            <a:tbl>
              <a:tblPr/>
              <a:tblGrid>
                <a:gridCol w="1789113"/>
                <a:gridCol w="1597025"/>
              </a:tblGrid>
              <a:tr h="352425">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charset="2"/>
                        <a:buNone/>
                        <a:tabLst/>
                      </a:pPr>
                      <a:r>
                        <a:rPr kumimoji="0" lang="en-US" sz="1400" b="1" i="0" u="none" strike="noStrike" cap="none" normalizeH="0" baseline="0">
                          <a:ln>
                            <a:noFill/>
                          </a:ln>
                          <a:solidFill>
                            <a:schemeClr val="tx1"/>
                          </a:solidFill>
                          <a:effectLst>
                            <a:outerShdw blurRad="38100" dist="38100" dir="2700000" algn="tl">
                              <a:srgbClr val="FFFFFF"/>
                            </a:outerShdw>
                          </a:effectLst>
                          <a:latin typeface="Arial" charset="0"/>
                        </a:rPr>
                        <a:t>Type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charset="2"/>
                        <a:buNone/>
                        <a:tabLst/>
                      </a:pPr>
                      <a:r>
                        <a:rPr kumimoji="0" lang="en-US" sz="1400" b="1" i="0" u="none" strike="noStrike" cap="none" normalizeH="0" baseline="0">
                          <a:ln>
                            <a:noFill/>
                          </a:ln>
                          <a:solidFill>
                            <a:schemeClr val="tx1"/>
                          </a:solidFill>
                          <a:effectLst>
                            <a:outerShdw blurRad="38100" dist="38100" dir="2700000" algn="tl">
                              <a:srgbClr val="FFFFFF"/>
                            </a:outerShdw>
                          </a:effectLst>
                          <a:latin typeface="Arial" charset="0"/>
                        </a:rPr>
                        <a:t>Sector</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r>
              <a:tr h="298450">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charset="2"/>
                        <a:buNone/>
                        <a:tabLst/>
                      </a:pPr>
                      <a:r>
                        <a:rPr kumimoji="0" lang="en-US" sz="1400" b="0" i="0" u="none" strike="noStrike" cap="none" normalizeH="0" baseline="0">
                          <a:ln>
                            <a:noFill/>
                          </a:ln>
                          <a:solidFill>
                            <a:schemeClr val="tx1"/>
                          </a:solidFill>
                          <a:effectLst/>
                          <a:latin typeface="Arial" charset="0"/>
                        </a:rPr>
                        <a:t>professional</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charset="2"/>
                        <a:buNone/>
                        <a:tabLst/>
                      </a:pPr>
                      <a:r>
                        <a:rPr kumimoji="0" lang="en-US" sz="1400" b="0" i="0" u="none" strike="noStrike" cap="none" normalizeH="0" baseline="0">
                          <a:ln>
                            <a:noFill/>
                          </a:ln>
                          <a:solidFill>
                            <a:schemeClr val="tx1"/>
                          </a:solidFill>
                          <a:effectLst/>
                          <a:latin typeface="Arial" charset="0"/>
                        </a:rPr>
                        <a:t>health</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1625">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charset="2"/>
                        <a:buNone/>
                        <a:tabLst/>
                      </a:pPr>
                      <a:r>
                        <a:rPr kumimoji="0" lang="en-US" sz="1400" b="0" i="0" u="none" strike="noStrike" cap="none" normalizeH="0" baseline="0">
                          <a:ln>
                            <a:noFill/>
                          </a:ln>
                          <a:solidFill>
                            <a:schemeClr val="tx1"/>
                          </a:solidFill>
                          <a:effectLst/>
                          <a:latin typeface="Arial" charset="0"/>
                        </a:rPr>
                        <a:t>sales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charset="2"/>
                        <a:buNone/>
                        <a:tabLst/>
                      </a:pPr>
                      <a:r>
                        <a:rPr kumimoji="0" lang="en-US" sz="1400" b="0" i="0" u="none" strike="noStrike" cap="none" normalizeH="0" baseline="0">
                          <a:ln>
                            <a:noFill/>
                          </a:ln>
                          <a:solidFill>
                            <a:schemeClr val="tx1"/>
                          </a:solidFill>
                          <a:effectLst/>
                          <a:latin typeface="Arial" charset="0"/>
                        </a:rPr>
                        <a:t>commercial</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0038">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charset="2"/>
                        <a:buNone/>
                        <a:tabLst/>
                      </a:pPr>
                      <a:r>
                        <a:rPr kumimoji="0" lang="en-US" sz="1400" b="0" i="0" u="none" strike="noStrike" cap="none" normalizeH="0" baseline="0">
                          <a:ln>
                            <a:noFill/>
                          </a:ln>
                          <a:solidFill>
                            <a:schemeClr val="tx1"/>
                          </a:solidFill>
                          <a:effectLst/>
                          <a:latin typeface="Arial" charset="0"/>
                        </a:rPr>
                        <a:t>semi-skilled labor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charset="2"/>
                        <a:buNone/>
                        <a:tabLst/>
                      </a:pPr>
                      <a:r>
                        <a:rPr kumimoji="0" lang="en-US" sz="1400" b="0" i="0" u="none" strike="noStrike" cap="none" normalizeH="0" baseline="0">
                          <a:ln>
                            <a:noFill/>
                          </a:ln>
                          <a:solidFill>
                            <a:schemeClr val="tx1"/>
                          </a:solidFill>
                          <a:effectLst/>
                          <a:latin typeface="Arial" charset="0"/>
                        </a:rPr>
                        <a:t>commercial</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52425">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charset="2"/>
                        <a:buNone/>
                        <a:tabLst/>
                      </a:pPr>
                      <a:r>
                        <a:rPr kumimoji="0" lang="en-US" sz="1400" b="0" i="0" u="none" strike="noStrike" cap="none" normalizeH="0" baseline="0">
                          <a:ln>
                            <a:noFill/>
                          </a:ln>
                          <a:solidFill>
                            <a:schemeClr val="tx1"/>
                          </a:solidFill>
                          <a:effectLst/>
                          <a:latin typeface="Arial" charset="0"/>
                        </a:rPr>
                        <a:t>managerial</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charset="2"/>
                        <a:buNone/>
                        <a:tabLst/>
                      </a:pPr>
                      <a:r>
                        <a:rPr kumimoji="0" lang="en-US" sz="1400" b="0" i="0" u="none" strike="noStrike" cap="none" normalizeH="0" baseline="0">
                          <a:ln>
                            <a:noFill/>
                          </a:ln>
                          <a:solidFill>
                            <a:schemeClr val="tx1"/>
                          </a:solidFill>
                          <a:effectLst/>
                          <a:latin typeface="Arial" charset="0"/>
                        </a:rPr>
                        <a:t>commercial</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41300">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charset="2"/>
                        <a:buNone/>
                        <a:tabLst/>
                      </a:pPr>
                      <a:r>
                        <a:rPr kumimoji="0" lang="en-US" sz="1400" b="0" i="0" u="none" strike="noStrike" cap="none" normalizeH="0" baseline="0">
                          <a:ln>
                            <a:noFill/>
                          </a:ln>
                          <a:solidFill>
                            <a:schemeClr val="tx1"/>
                          </a:solidFill>
                          <a:effectLst/>
                          <a:latin typeface="Arial" charset="0"/>
                        </a:rPr>
                        <a:t>professional</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charset="2"/>
                        <a:buNone/>
                        <a:tabLst/>
                      </a:pPr>
                      <a:r>
                        <a:rPr kumimoji="0" lang="en-US" sz="1400" b="0" i="0" u="none" strike="noStrike" cap="none" normalizeH="0" baseline="0">
                          <a:ln>
                            <a:noFill/>
                          </a:ln>
                          <a:solidFill>
                            <a:schemeClr val="tx1"/>
                          </a:solidFill>
                          <a:effectLst/>
                          <a:latin typeface="Arial" charset="0"/>
                        </a:rPr>
                        <a:t>health</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58763">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charset="2"/>
                        <a:buNone/>
                        <a:tabLst/>
                      </a:pPr>
                      <a:r>
                        <a:rPr kumimoji="0" lang="en-US" sz="1400" b="0" i="0" u="none" strike="noStrike" cap="none" normalizeH="0" baseline="0">
                          <a:ln>
                            <a:noFill/>
                          </a:ln>
                          <a:solidFill>
                            <a:schemeClr val="tx1"/>
                          </a:solidFill>
                          <a:effectLst/>
                          <a:latin typeface="Arial" charset="0"/>
                        </a:rPr>
                        <a:t>professional</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charset="2"/>
                        <a:buNone/>
                        <a:tabLst/>
                      </a:pPr>
                      <a:r>
                        <a:rPr kumimoji="0" lang="en-US" sz="1400" b="0" i="0" u="none" strike="noStrike" cap="none" normalizeH="0" baseline="0">
                          <a:ln>
                            <a:noFill/>
                          </a:ln>
                          <a:solidFill>
                            <a:schemeClr val="tx1"/>
                          </a:solidFill>
                          <a:effectLst/>
                          <a:latin typeface="Arial" charset="0"/>
                        </a:rPr>
                        <a:t>information tech</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52425">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charset="2"/>
                        <a:buNone/>
                        <a:tabLst/>
                      </a:pPr>
                      <a:r>
                        <a:rPr kumimoji="0" lang="en-US" sz="1400" b="0" i="0" u="none" strike="noStrike" cap="none" normalizeH="0" baseline="0">
                          <a:ln>
                            <a:noFill/>
                          </a:ln>
                          <a:solidFill>
                            <a:schemeClr val="tx1"/>
                          </a:solidFill>
                          <a:effectLst/>
                          <a:latin typeface="Arial" charset="0"/>
                        </a:rPr>
                        <a:t>retired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charset="2"/>
                        <a:buNone/>
                        <a:tabLst/>
                      </a:pPr>
                      <a:r>
                        <a:rPr kumimoji="0" lang="en-US" sz="1400" b="0" i="0" u="none" strike="noStrike" cap="none" normalizeH="0" baseline="0">
                          <a:ln>
                            <a:noFill/>
                          </a:ln>
                          <a:solidFill>
                            <a:schemeClr val="tx1"/>
                          </a:solidFill>
                          <a:effectLst/>
                          <a:latin typeface="Arial" charset="0"/>
                        </a:rPr>
                        <a:t>retired</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52425">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charset="2"/>
                        <a:buNone/>
                        <a:tabLst/>
                      </a:pPr>
                      <a:r>
                        <a:rPr kumimoji="0" lang="en-US" sz="1400" b="0" i="0" u="none" strike="noStrike" cap="none" normalizeH="0" baseline="0">
                          <a:ln>
                            <a:noFill/>
                          </a:ln>
                          <a:solidFill>
                            <a:schemeClr val="tx1"/>
                          </a:solidFill>
                          <a:effectLst/>
                          <a:latin typeface="Arial" charset="0"/>
                        </a:rPr>
                        <a:t>military</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charset="2"/>
                        <a:buNone/>
                        <a:tabLst/>
                      </a:pPr>
                      <a:r>
                        <a:rPr kumimoji="0" lang="en-US" sz="1400" b="0" i="0" u="none" strike="noStrike" cap="none" normalizeH="0" baseline="0">
                          <a:ln>
                            <a:noFill/>
                          </a:ln>
                          <a:solidFill>
                            <a:schemeClr val="tx1"/>
                          </a:solidFill>
                          <a:effectLst/>
                          <a:latin typeface="Arial" charset="0"/>
                        </a:rPr>
                        <a:t>military</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Number Placeholder 6"/>
          <p:cNvSpPr>
            <a:spLocks noGrp="1"/>
          </p:cNvSpPr>
          <p:nvPr>
            <p:ph type="sldNum" sz="quarter" idx="12"/>
          </p:nvPr>
        </p:nvSpPr>
        <p:spPr>
          <a:noFill/>
        </p:spPr>
        <p:txBody>
          <a:bodyPr/>
          <a:lstStyle/>
          <a:p>
            <a:fld id="{49A93856-4380-4002-9B5A-3AEAF6B9DE6F}" type="slidenum">
              <a:rPr lang="en-US"/>
              <a:pPr/>
              <a:t>29</a:t>
            </a:fld>
            <a:endParaRPr lang="en-US"/>
          </a:p>
        </p:txBody>
      </p:sp>
      <p:sp>
        <p:nvSpPr>
          <p:cNvPr id="64514" name="Rectangle 2"/>
          <p:cNvSpPr>
            <a:spLocks noGrp="1" noChangeArrowheads="1"/>
          </p:cNvSpPr>
          <p:nvPr>
            <p:ph type="title"/>
          </p:nvPr>
        </p:nvSpPr>
        <p:spPr/>
        <p:txBody>
          <a:bodyPr/>
          <a:lstStyle/>
          <a:p>
            <a:pPr eaLnBrk="1" hangingPunct="1"/>
            <a:r>
              <a:rPr lang="en-US" sz="2600" b="1" smtClean="0">
                <a:effectLst>
                  <a:outerShdw blurRad="38100" dist="38100" dir="2700000" algn="tl">
                    <a:srgbClr val="C0C0C0"/>
                  </a:outerShdw>
                </a:effectLst>
              </a:rPr>
              <a:t>Generating codes from data collected,</a:t>
            </a:r>
            <a:r>
              <a:rPr lang="en-US" sz="3600" b="1" smtClean="0">
                <a:effectLst>
                  <a:outerShdw blurRad="38100" dist="38100" dir="2700000" algn="tl">
                    <a:srgbClr val="C0C0C0"/>
                  </a:outerShdw>
                </a:effectLst>
              </a:rPr>
              <a:t> </a:t>
            </a:r>
            <a:r>
              <a:rPr lang="en-US" sz="1800" b="1" i="1" smtClean="0">
                <a:solidFill>
                  <a:srgbClr val="6600CC"/>
                </a:solidFill>
                <a:effectLst>
                  <a:outerShdw blurRad="38100" dist="38100" dir="2700000" algn="tl">
                    <a:srgbClr val="C0C0C0"/>
                  </a:outerShdw>
                </a:effectLst>
              </a:rPr>
              <a:t>example</a:t>
            </a:r>
            <a:endParaRPr lang="en-US" sz="1800" b="1" smtClean="0">
              <a:effectLst>
                <a:outerShdw blurRad="38100" dist="38100" dir="2700000" algn="tl">
                  <a:srgbClr val="C0C0C0"/>
                </a:outerShdw>
              </a:effectLst>
            </a:endParaRPr>
          </a:p>
        </p:txBody>
      </p:sp>
      <p:sp>
        <p:nvSpPr>
          <p:cNvPr id="64515" name="Rectangle 3"/>
          <p:cNvSpPr>
            <a:spLocks noGrp="1" noChangeArrowheads="1"/>
          </p:cNvSpPr>
          <p:nvPr>
            <p:ph type="body" sz="half" idx="1"/>
          </p:nvPr>
        </p:nvSpPr>
        <p:spPr>
          <a:xfrm>
            <a:off x="566738" y="1752600"/>
            <a:ext cx="7967662" cy="457200"/>
          </a:xfrm>
        </p:spPr>
        <p:txBody>
          <a:bodyPr/>
          <a:lstStyle/>
          <a:p>
            <a:pPr eaLnBrk="1" hangingPunct="1">
              <a:buFont typeface="Wingdings" charset="2"/>
              <a:buNone/>
            </a:pPr>
            <a:r>
              <a:rPr lang="en-US" sz="1800" b="1" smtClean="0">
                <a:effectLst>
                  <a:outerShdw blurRad="38100" dist="38100" dir="2700000" algn="tl">
                    <a:srgbClr val="C0C0C0"/>
                  </a:outerShdw>
                </a:effectLst>
              </a:rPr>
              <a:t>Student responses to “biggest problem facing college today”</a:t>
            </a:r>
          </a:p>
          <a:p>
            <a:pPr eaLnBrk="1" hangingPunct="1"/>
            <a:endParaRPr lang="en-US" sz="1800" b="1" smtClean="0">
              <a:effectLst>
                <a:outerShdw blurRad="38100" dist="38100" dir="2700000" algn="tl">
                  <a:srgbClr val="C0C0C0"/>
                </a:outerShdw>
              </a:effectLst>
            </a:endParaRPr>
          </a:p>
        </p:txBody>
      </p:sp>
      <p:graphicFrame>
        <p:nvGraphicFramePr>
          <p:cNvPr id="64738" name="Group 226"/>
          <p:cNvGraphicFramePr>
            <a:graphicFrameLocks noGrp="1"/>
          </p:cNvGraphicFramePr>
          <p:nvPr>
            <p:ph sz="half" idx="2"/>
          </p:nvPr>
        </p:nvGraphicFramePr>
        <p:xfrm>
          <a:off x="533400" y="2286000"/>
          <a:ext cx="8032750" cy="3733800"/>
        </p:xfrm>
        <a:graphic>
          <a:graphicData uri="http://schemas.openxmlformats.org/drawingml/2006/table">
            <a:tbl>
              <a:tblPr/>
              <a:tblGrid>
                <a:gridCol w="3048000"/>
                <a:gridCol w="2492375"/>
                <a:gridCol w="2492375"/>
              </a:tblGrid>
              <a:tr h="311150">
                <a:tc gridSpan="3">
                  <a:txBody>
                    <a:bodyPr/>
                    <a:lstStyle/>
                    <a:p>
                      <a:pPr marL="0" marR="0" lvl="0" indent="0" algn="r" defTabSz="914400" rtl="0" eaLnBrk="1" fontAlgn="base" latinLnBrk="0" hangingPunct="1">
                        <a:lnSpc>
                          <a:spcPct val="100000"/>
                        </a:lnSpc>
                        <a:spcBef>
                          <a:spcPct val="20000"/>
                        </a:spcBef>
                        <a:spcAft>
                          <a:spcPct val="0"/>
                        </a:spcAft>
                        <a:buClr>
                          <a:schemeClr val="accent2"/>
                        </a:buClr>
                        <a:buSzTx/>
                        <a:buFont typeface="Wingdings" charset="2"/>
                        <a:buNone/>
                        <a:tabLst/>
                      </a:pPr>
                      <a:r>
                        <a:rPr kumimoji="0" lang="en-US" sz="1400" b="1" i="0" u="none" strike="noStrike" cap="none" normalizeH="0" baseline="0" smtClean="0">
                          <a:ln>
                            <a:noFill/>
                          </a:ln>
                          <a:solidFill>
                            <a:srgbClr val="6600CC"/>
                          </a:solidFill>
                          <a:effectLst>
                            <a:outerShdw blurRad="38100" dist="38100" dir="2700000" algn="tl">
                              <a:srgbClr val="C0C0C0"/>
                            </a:outerShdw>
                          </a:effectLst>
                          <a:latin typeface="Arial" charset="0"/>
                          <a:ea typeface="ＭＳ Ｐゴシック" charset="-128"/>
                        </a:rPr>
                        <a:t>Responses can be coded as “academic” or “non-academic”</a:t>
                      </a:r>
                    </a:p>
                  </a:txBody>
                  <a:tcPr horzOverflow="overflow">
                    <a:lnL>
                      <a:noFill/>
                    </a:lnL>
                    <a:lnR>
                      <a:noFill/>
                    </a:lnR>
                    <a:lnT>
                      <a:noFill/>
                    </a:lnT>
                    <a:lnB>
                      <a:noFill/>
                    </a:lnB>
                    <a:lnTlToBr>
                      <a:noFill/>
                    </a:lnTlToBr>
                    <a:lnBlToTr>
                      <a:noFill/>
                    </a:lnBlToTr>
                    <a:noFill/>
                  </a:tcPr>
                </a:tc>
                <a:tc hMerge="1">
                  <a:txBody>
                    <a:bodyPr/>
                    <a:lstStyle/>
                    <a:p>
                      <a:endParaRPr lang="en-US"/>
                    </a:p>
                  </a:txBody>
                  <a:tcPr/>
                </a:tc>
                <a:tc hMerge="1">
                  <a:txBody>
                    <a:bodyPr/>
                    <a:lstStyle/>
                    <a:p>
                      <a:endParaRPr lang="en-US"/>
                    </a:p>
                  </a:txBody>
                  <a:tcPr/>
                </a:tc>
              </a:tr>
              <a:tr h="311150">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charset="2"/>
                        <a:buNone/>
                        <a:tabLst/>
                      </a:pPr>
                      <a:endParaRPr kumimoji="0" lang="en-US" sz="1200" b="1" i="0" u="none" strike="noStrike" cap="none" normalizeH="0" baseline="0" smtClean="0">
                        <a:ln>
                          <a:noFill/>
                        </a:ln>
                        <a:solidFill>
                          <a:schemeClr val="tx1"/>
                        </a:solidFill>
                        <a:effectLst>
                          <a:outerShdw blurRad="38100" dist="38100" dir="2700000" algn="tl">
                            <a:srgbClr val="C0C0C0"/>
                          </a:outerShdw>
                        </a:effectLst>
                        <a:latin typeface="Arial" charset="0"/>
                        <a:ea typeface="ＭＳ Ｐゴシック" charset="-128"/>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charset="2"/>
                        <a:buNone/>
                        <a:tabLst/>
                      </a:pPr>
                      <a:r>
                        <a:rPr kumimoji="0" lang="en-US" sz="1200" b="1" i="0" u="none" strike="noStrike" cap="none" normalizeH="0" baseline="0" smtClean="0">
                          <a:ln>
                            <a:noFill/>
                          </a:ln>
                          <a:solidFill>
                            <a:schemeClr val="accent2"/>
                          </a:solidFill>
                          <a:effectLst>
                            <a:outerShdw blurRad="38100" dist="38100" dir="2700000" algn="tl">
                              <a:srgbClr val="C0C0C0"/>
                            </a:outerShdw>
                          </a:effectLst>
                          <a:latin typeface="Arial" charset="0"/>
                          <a:ea typeface="ＭＳ Ｐゴシック" charset="-128"/>
                        </a:rPr>
                        <a:t>Academic</a:t>
                      </a: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charset="2"/>
                        <a:buNone/>
                        <a:tabLst/>
                      </a:pPr>
                      <a:r>
                        <a:rPr kumimoji="0" lang="en-US" sz="1200" b="1" i="0" u="none" strike="noStrike" cap="none" normalizeH="0" baseline="0" smtClean="0">
                          <a:ln>
                            <a:noFill/>
                          </a:ln>
                          <a:solidFill>
                            <a:schemeClr val="accent2"/>
                          </a:solidFill>
                          <a:effectLst>
                            <a:outerShdw blurRad="38100" dist="38100" dir="2700000" algn="tl">
                              <a:srgbClr val="C0C0C0"/>
                            </a:outerShdw>
                          </a:effectLst>
                          <a:latin typeface="Arial" charset="0"/>
                          <a:ea typeface="ＭＳ Ｐゴシック" charset="-128"/>
                        </a:rPr>
                        <a:t>Non-academic</a:t>
                      </a:r>
                    </a:p>
                  </a:txBody>
                  <a:tcPr horzOverflow="overflow">
                    <a:lnL>
                      <a:noFill/>
                    </a:lnL>
                    <a:lnR>
                      <a:noFill/>
                    </a:lnR>
                    <a:lnT>
                      <a:noFill/>
                    </a:lnT>
                    <a:lnB>
                      <a:noFill/>
                    </a:lnB>
                    <a:lnTlToBr>
                      <a:noFill/>
                    </a:lnTlToBr>
                    <a:lnBlToTr>
                      <a:noFill/>
                    </a:lnBlToTr>
                    <a:noFill/>
                  </a:tcPr>
                </a:tc>
              </a:tr>
              <a:tr h="311150">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charset="2"/>
                        <a:buNone/>
                        <a:tabLst/>
                      </a:pPr>
                      <a:r>
                        <a:rPr kumimoji="0" lang="en-US" sz="1200" b="1" i="0" u="none" strike="noStrike" cap="none" normalizeH="0" baseline="0" smtClean="0">
                          <a:ln>
                            <a:noFill/>
                          </a:ln>
                          <a:solidFill>
                            <a:schemeClr val="bg1"/>
                          </a:solidFill>
                          <a:effectLst>
                            <a:outerShdw blurRad="38100" dist="38100" dir="2700000" algn="tl">
                              <a:srgbClr val="000000"/>
                            </a:outerShdw>
                          </a:effectLst>
                          <a:latin typeface="Arial" charset="0"/>
                          <a:ea typeface="ＭＳ Ｐゴシック" charset="-128"/>
                        </a:rPr>
                        <a:t>Tuition is too high</a:t>
                      </a:r>
                    </a:p>
                  </a:txBody>
                  <a:tcPr horzOverflow="overflow">
                    <a:lnL>
                      <a:noFill/>
                    </a:lnL>
                    <a:lnR>
                      <a:noFill/>
                    </a:lnR>
                    <a:lnT>
                      <a:noFill/>
                    </a:lnT>
                    <a:lnB>
                      <a:noFill/>
                    </a:lnB>
                    <a:lnTlToBr>
                      <a:noFill/>
                    </a:lnTlToBr>
                    <a:lnBlToTr>
                      <a:noFill/>
                    </a:lnBlToTr>
                    <a:solidFill>
                      <a:srgbClr val="6600CC"/>
                    </a:solid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charset="2"/>
                        <a:buNone/>
                        <a:tabLst/>
                      </a:pPr>
                      <a:endParaRPr kumimoji="0" lang="en-US" sz="1200" b="1" i="0" u="none" strike="noStrike" cap="none" normalizeH="0" baseline="0" smtClean="0">
                        <a:ln>
                          <a:noFill/>
                        </a:ln>
                        <a:solidFill>
                          <a:schemeClr val="bg1"/>
                        </a:solidFill>
                        <a:effectLst>
                          <a:outerShdw blurRad="38100" dist="38100" dir="2700000" algn="tl">
                            <a:srgbClr val="000000"/>
                          </a:outerShdw>
                        </a:effectLst>
                        <a:latin typeface="Arial" charset="0"/>
                        <a:ea typeface="ＭＳ Ｐゴシック" charset="-128"/>
                      </a:endParaRPr>
                    </a:p>
                  </a:txBody>
                  <a:tcPr horzOverflow="overflow">
                    <a:lnL>
                      <a:noFill/>
                    </a:lnL>
                    <a:lnR>
                      <a:noFill/>
                    </a:lnR>
                    <a:lnT>
                      <a:noFill/>
                    </a:lnT>
                    <a:lnB>
                      <a:noFill/>
                    </a:lnB>
                    <a:lnTlToBr>
                      <a:noFill/>
                    </a:lnTlToBr>
                    <a:lnBlToTr>
                      <a:noFill/>
                    </a:lnBlToTr>
                    <a:solidFill>
                      <a:srgbClr val="6600CC"/>
                    </a:solid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charset="2"/>
                        <a:buNone/>
                        <a:tabLst/>
                      </a:pPr>
                      <a:r>
                        <a:rPr kumimoji="0" lang="en-US" sz="1200" b="1" i="0" u="none" strike="noStrike" cap="none" normalizeH="0" baseline="0" smtClean="0">
                          <a:ln>
                            <a:noFill/>
                          </a:ln>
                          <a:solidFill>
                            <a:schemeClr val="bg1"/>
                          </a:solidFill>
                          <a:effectLst>
                            <a:outerShdw blurRad="38100" dist="38100" dir="2700000" algn="tl">
                              <a:srgbClr val="000000"/>
                            </a:outerShdw>
                          </a:effectLst>
                          <a:latin typeface="Arial" charset="0"/>
                          <a:ea typeface="ＭＳ Ｐゴシック" charset="-128"/>
                        </a:rPr>
                        <a:t>x</a:t>
                      </a:r>
                    </a:p>
                  </a:txBody>
                  <a:tcPr horzOverflow="overflow">
                    <a:lnL>
                      <a:noFill/>
                    </a:lnL>
                    <a:lnR>
                      <a:noFill/>
                    </a:lnR>
                    <a:lnT>
                      <a:noFill/>
                    </a:lnT>
                    <a:lnB>
                      <a:noFill/>
                    </a:lnB>
                    <a:lnTlToBr>
                      <a:noFill/>
                    </a:lnTlToBr>
                    <a:lnBlToTr>
                      <a:noFill/>
                    </a:lnBlToTr>
                    <a:solidFill>
                      <a:srgbClr val="6600CC"/>
                    </a:solidFill>
                  </a:tcPr>
                </a:tc>
              </a:tr>
              <a:tr h="311150">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charset="2"/>
                        <a:buNone/>
                        <a:tabLst/>
                      </a:pPr>
                      <a:r>
                        <a:rPr kumimoji="0" lang="en-US" sz="1200" b="1" i="0" u="none" strike="noStrike" cap="none" normalizeH="0" baseline="0" smtClean="0">
                          <a:ln>
                            <a:noFill/>
                          </a:ln>
                          <a:solidFill>
                            <a:schemeClr val="tx1"/>
                          </a:solidFill>
                          <a:effectLst>
                            <a:outerShdw blurRad="38100" dist="38100" dir="2700000" algn="tl">
                              <a:srgbClr val="C0C0C0"/>
                            </a:outerShdw>
                          </a:effectLst>
                          <a:latin typeface="Arial" charset="0"/>
                          <a:ea typeface="ＭＳ Ｐゴシック" charset="-128"/>
                        </a:rPr>
                        <a:t>Not enough parking spaces</a:t>
                      </a: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charset="2"/>
                        <a:buNone/>
                        <a:tabLst/>
                      </a:pPr>
                      <a:endParaRPr kumimoji="0" lang="en-US" sz="1200" b="1" i="0" u="none" strike="noStrike" cap="none" normalizeH="0" baseline="0" smtClean="0">
                        <a:ln>
                          <a:noFill/>
                        </a:ln>
                        <a:solidFill>
                          <a:schemeClr val="tx1"/>
                        </a:solidFill>
                        <a:effectLst>
                          <a:outerShdw blurRad="38100" dist="38100" dir="2700000" algn="tl">
                            <a:srgbClr val="C0C0C0"/>
                          </a:outerShdw>
                        </a:effectLst>
                        <a:latin typeface="Arial" charset="0"/>
                        <a:ea typeface="ＭＳ Ｐゴシック" charset="-128"/>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charset="2"/>
                        <a:buNone/>
                        <a:tabLst/>
                      </a:pPr>
                      <a:r>
                        <a:rPr kumimoji="0" lang="en-US" sz="1200" b="1" i="0" u="none" strike="noStrike" cap="none" normalizeH="0" baseline="0" smtClean="0">
                          <a:ln>
                            <a:noFill/>
                          </a:ln>
                          <a:solidFill>
                            <a:schemeClr val="tx1"/>
                          </a:solidFill>
                          <a:effectLst>
                            <a:outerShdw blurRad="38100" dist="38100" dir="2700000" algn="tl">
                              <a:srgbClr val="C0C0C0"/>
                            </a:outerShdw>
                          </a:effectLst>
                          <a:latin typeface="Arial" charset="0"/>
                          <a:ea typeface="ＭＳ Ｐゴシック" charset="-128"/>
                        </a:rPr>
                        <a:t>x</a:t>
                      </a:r>
                    </a:p>
                  </a:txBody>
                  <a:tcPr horzOverflow="overflow">
                    <a:lnL>
                      <a:noFill/>
                    </a:lnL>
                    <a:lnR>
                      <a:noFill/>
                    </a:lnR>
                    <a:lnT>
                      <a:noFill/>
                    </a:lnT>
                    <a:lnB>
                      <a:noFill/>
                    </a:lnB>
                    <a:lnTlToBr>
                      <a:noFill/>
                    </a:lnTlToBr>
                    <a:lnBlToTr>
                      <a:noFill/>
                    </a:lnBlToTr>
                    <a:noFill/>
                  </a:tcPr>
                </a:tc>
              </a:tr>
              <a:tr h="311150">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charset="2"/>
                        <a:buNone/>
                        <a:tabLst/>
                      </a:pPr>
                      <a:r>
                        <a:rPr kumimoji="0" lang="en-US" sz="1200" b="1" i="0" u="none" strike="noStrike" cap="none" normalizeH="0" baseline="0" smtClean="0">
                          <a:ln>
                            <a:noFill/>
                          </a:ln>
                          <a:solidFill>
                            <a:schemeClr val="bg1"/>
                          </a:solidFill>
                          <a:effectLst>
                            <a:outerShdw blurRad="38100" dist="38100" dir="2700000" algn="tl">
                              <a:srgbClr val="000000"/>
                            </a:outerShdw>
                          </a:effectLst>
                          <a:latin typeface="Arial" charset="0"/>
                          <a:ea typeface="ＭＳ Ｐゴシック" charset="-128"/>
                        </a:rPr>
                        <a:t>Faculty don’t know what they’re doing</a:t>
                      </a:r>
                    </a:p>
                  </a:txBody>
                  <a:tcPr horzOverflow="overflow">
                    <a:lnL>
                      <a:noFill/>
                    </a:lnL>
                    <a:lnR>
                      <a:noFill/>
                    </a:lnR>
                    <a:lnT>
                      <a:noFill/>
                    </a:lnT>
                    <a:lnB>
                      <a:noFill/>
                    </a:lnB>
                    <a:lnTlToBr>
                      <a:noFill/>
                    </a:lnTlToBr>
                    <a:lnBlToTr>
                      <a:noFill/>
                    </a:lnBlToTr>
                    <a:solidFill>
                      <a:srgbClr val="6600CC"/>
                    </a:solid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charset="2"/>
                        <a:buNone/>
                        <a:tabLst/>
                      </a:pPr>
                      <a:r>
                        <a:rPr kumimoji="0" lang="en-US" sz="1200" b="1" i="0" u="none" strike="noStrike" cap="none" normalizeH="0" baseline="0" smtClean="0">
                          <a:ln>
                            <a:noFill/>
                          </a:ln>
                          <a:solidFill>
                            <a:schemeClr val="bg1"/>
                          </a:solidFill>
                          <a:effectLst>
                            <a:outerShdw blurRad="38100" dist="38100" dir="2700000" algn="tl">
                              <a:srgbClr val="000000"/>
                            </a:outerShdw>
                          </a:effectLst>
                          <a:latin typeface="Arial" charset="0"/>
                          <a:ea typeface="ＭＳ Ｐゴシック" charset="-128"/>
                        </a:rPr>
                        <a:t>x</a:t>
                      </a:r>
                    </a:p>
                  </a:txBody>
                  <a:tcPr horzOverflow="overflow">
                    <a:lnL>
                      <a:noFill/>
                    </a:lnL>
                    <a:lnR>
                      <a:noFill/>
                    </a:lnR>
                    <a:lnT>
                      <a:noFill/>
                    </a:lnT>
                    <a:lnB>
                      <a:noFill/>
                    </a:lnB>
                    <a:lnTlToBr>
                      <a:noFill/>
                    </a:lnTlToBr>
                    <a:lnBlToTr>
                      <a:noFill/>
                    </a:lnBlToTr>
                    <a:solidFill>
                      <a:srgbClr val="6600CC"/>
                    </a:solid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charset="2"/>
                        <a:buNone/>
                        <a:tabLst/>
                      </a:pPr>
                      <a:endParaRPr kumimoji="0" lang="en-US" sz="1200" b="1" i="0" u="none" strike="noStrike" cap="none" normalizeH="0" baseline="0" smtClean="0">
                        <a:ln>
                          <a:noFill/>
                        </a:ln>
                        <a:solidFill>
                          <a:schemeClr val="bg1"/>
                        </a:solidFill>
                        <a:effectLst>
                          <a:outerShdw blurRad="38100" dist="38100" dir="2700000" algn="tl">
                            <a:srgbClr val="000000"/>
                          </a:outerShdw>
                        </a:effectLst>
                        <a:latin typeface="Arial" charset="0"/>
                        <a:ea typeface="ＭＳ Ｐゴシック" charset="-128"/>
                      </a:endParaRPr>
                    </a:p>
                  </a:txBody>
                  <a:tcPr horzOverflow="overflow">
                    <a:lnL>
                      <a:noFill/>
                    </a:lnL>
                    <a:lnR>
                      <a:noFill/>
                    </a:lnR>
                    <a:lnT>
                      <a:noFill/>
                    </a:lnT>
                    <a:lnB>
                      <a:noFill/>
                    </a:lnB>
                    <a:lnTlToBr>
                      <a:noFill/>
                    </a:lnTlToBr>
                    <a:lnBlToTr>
                      <a:noFill/>
                    </a:lnBlToTr>
                    <a:solidFill>
                      <a:srgbClr val="6600CC"/>
                    </a:solidFill>
                  </a:tcPr>
                </a:tc>
              </a:tr>
              <a:tr h="311150">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charset="2"/>
                        <a:buNone/>
                        <a:tabLst/>
                      </a:pPr>
                      <a:r>
                        <a:rPr kumimoji="0" lang="en-US" sz="1200" b="1" i="0" u="none" strike="noStrike" cap="none" normalizeH="0" baseline="0" smtClean="0">
                          <a:ln>
                            <a:noFill/>
                          </a:ln>
                          <a:solidFill>
                            <a:schemeClr val="tx1"/>
                          </a:solidFill>
                          <a:effectLst>
                            <a:outerShdw blurRad="38100" dist="38100" dir="2700000" algn="tl">
                              <a:srgbClr val="C0C0C0"/>
                            </a:outerShdw>
                          </a:effectLst>
                          <a:latin typeface="Arial" charset="0"/>
                          <a:ea typeface="ＭＳ Ｐゴシック" charset="-128"/>
                        </a:rPr>
                        <a:t>Advisors are never available</a:t>
                      </a: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charset="2"/>
                        <a:buNone/>
                        <a:tabLst/>
                      </a:pPr>
                      <a:r>
                        <a:rPr kumimoji="0" lang="en-US" sz="1200" b="1" i="0" u="none" strike="noStrike" cap="none" normalizeH="0" baseline="0" smtClean="0">
                          <a:ln>
                            <a:noFill/>
                          </a:ln>
                          <a:solidFill>
                            <a:schemeClr val="tx1"/>
                          </a:solidFill>
                          <a:effectLst>
                            <a:outerShdw blurRad="38100" dist="38100" dir="2700000" algn="tl">
                              <a:srgbClr val="C0C0C0"/>
                            </a:outerShdw>
                          </a:effectLst>
                          <a:latin typeface="Arial" charset="0"/>
                          <a:ea typeface="ＭＳ Ｐゴシック" charset="-128"/>
                        </a:rPr>
                        <a:t>x</a:t>
                      </a: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charset="2"/>
                        <a:buNone/>
                        <a:tabLst/>
                      </a:pPr>
                      <a:endParaRPr kumimoji="0" lang="en-US" sz="1200" b="1" i="0" u="none" strike="noStrike" cap="none" normalizeH="0" baseline="0" smtClean="0">
                        <a:ln>
                          <a:noFill/>
                        </a:ln>
                        <a:solidFill>
                          <a:schemeClr val="tx1"/>
                        </a:solidFill>
                        <a:effectLst>
                          <a:outerShdw blurRad="38100" dist="38100" dir="2700000" algn="tl">
                            <a:srgbClr val="C0C0C0"/>
                          </a:outerShdw>
                        </a:effectLst>
                        <a:latin typeface="Arial" charset="0"/>
                        <a:ea typeface="ＭＳ Ｐゴシック" charset="-128"/>
                      </a:endParaRPr>
                    </a:p>
                  </a:txBody>
                  <a:tcPr horzOverflow="overflow">
                    <a:lnL>
                      <a:noFill/>
                    </a:lnL>
                    <a:lnR>
                      <a:noFill/>
                    </a:lnR>
                    <a:lnT>
                      <a:noFill/>
                    </a:lnT>
                    <a:lnB>
                      <a:noFill/>
                    </a:lnB>
                    <a:lnTlToBr>
                      <a:noFill/>
                    </a:lnTlToBr>
                    <a:lnBlToTr>
                      <a:noFill/>
                    </a:lnBlToTr>
                    <a:noFill/>
                  </a:tcPr>
                </a:tc>
              </a:tr>
              <a:tr h="311150">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charset="2"/>
                        <a:buNone/>
                        <a:tabLst/>
                      </a:pPr>
                      <a:r>
                        <a:rPr kumimoji="0" lang="en-US" sz="1200" b="1" i="0" u="none" strike="noStrike" cap="none" normalizeH="0" baseline="0" smtClean="0">
                          <a:ln>
                            <a:noFill/>
                          </a:ln>
                          <a:solidFill>
                            <a:schemeClr val="bg1"/>
                          </a:solidFill>
                          <a:effectLst>
                            <a:outerShdw blurRad="38100" dist="38100" dir="2700000" algn="tl">
                              <a:srgbClr val="000000"/>
                            </a:outerShdw>
                          </a:effectLst>
                          <a:latin typeface="Arial" charset="0"/>
                          <a:ea typeface="ＭＳ Ｐゴシック" charset="-128"/>
                        </a:rPr>
                        <a:t>Not enough classes offered</a:t>
                      </a:r>
                    </a:p>
                  </a:txBody>
                  <a:tcPr horzOverflow="overflow">
                    <a:lnL>
                      <a:noFill/>
                    </a:lnL>
                    <a:lnR>
                      <a:noFill/>
                    </a:lnR>
                    <a:lnT>
                      <a:noFill/>
                    </a:lnT>
                    <a:lnB>
                      <a:noFill/>
                    </a:lnB>
                    <a:lnTlToBr>
                      <a:noFill/>
                    </a:lnTlToBr>
                    <a:lnBlToTr>
                      <a:noFill/>
                    </a:lnBlToTr>
                    <a:solidFill>
                      <a:srgbClr val="6600CC"/>
                    </a:solid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charset="2"/>
                        <a:buNone/>
                        <a:tabLst/>
                      </a:pPr>
                      <a:r>
                        <a:rPr kumimoji="0" lang="en-US" sz="1200" b="1" i="0" u="none" strike="noStrike" cap="none" normalizeH="0" baseline="0" smtClean="0">
                          <a:ln>
                            <a:noFill/>
                          </a:ln>
                          <a:solidFill>
                            <a:schemeClr val="bg1"/>
                          </a:solidFill>
                          <a:effectLst>
                            <a:outerShdw blurRad="38100" dist="38100" dir="2700000" algn="tl">
                              <a:srgbClr val="000000"/>
                            </a:outerShdw>
                          </a:effectLst>
                          <a:latin typeface="Arial" charset="0"/>
                          <a:ea typeface="ＭＳ Ｐゴシック" charset="-128"/>
                        </a:rPr>
                        <a:t>x</a:t>
                      </a:r>
                    </a:p>
                  </a:txBody>
                  <a:tcPr horzOverflow="overflow">
                    <a:lnL>
                      <a:noFill/>
                    </a:lnL>
                    <a:lnR>
                      <a:noFill/>
                    </a:lnR>
                    <a:lnT>
                      <a:noFill/>
                    </a:lnT>
                    <a:lnB>
                      <a:noFill/>
                    </a:lnB>
                    <a:lnTlToBr>
                      <a:noFill/>
                    </a:lnTlToBr>
                    <a:lnBlToTr>
                      <a:noFill/>
                    </a:lnBlToTr>
                    <a:solidFill>
                      <a:srgbClr val="6600CC"/>
                    </a:solid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charset="2"/>
                        <a:buNone/>
                        <a:tabLst/>
                      </a:pPr>
                      <a:endParaRPr kumimoji="0" lang="en-US" sz="1200" b="1" i="0" u="none" strike="noStrike" cap="none" normalizeH="0" baseline="0" smtClean="0">
                        <a:ln>
                          <a:noFill/>
                        </a:ln>
                        <a:solidFill>
                          <a:schemeClr val="bg1"/>
                        </a:solidFill>
                        <a:effectLst>
                          <a:outerShdw blurRad="38100" dist="38100" dir="2700000" algn="tl">
                            <a:srgbClr val="000000"/>
                          </a:outerShdw>
                        </a:effectLst>
                        <a:latin typeface="Arial" charset="0"/>
                        <a:ea typeface="ＭＳ Ｐゴシック" charset="-128"/>
                      </a:endParaRPr>
                    </a:p>
                  </a:txBody>
                  <a:tcPr horzOverflow="overflow">
                    <a:lnL>
                      <a:noFill/>
                    </a:lnL>
                    <a:lnR>
                      <a:noFill/>
                    </a:lnR>
                    <a:lnT>
                      <a:noFill/>
                    </a:lnT>
                    <a:lnB>
                      <a:noFill/>
                    </a:lnB>
                    <a:lnTlToBr>
                      <a:noFill/>
                    </a:lnTlToBr>
                    <a:lnBlToTr>
                      <a:noFill/>
                    </a:lnBlToTr>
                    <a:solidFill>
                      <a:srgbClr val="6600CC"/>
                    </a:solidFill>
                  </a:tcPr>
                </a:tc>
              </a:tr>
              <a:tr h="311150">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charset="2"/>
                        <a:buNone/>
                        <a:tabLst/>
                      </a:pPr>
                      <a:r>
                        <a:rPr kumimoji="0" lang="en-US" sz="1200" b="1" i="0" u="none" strike="noStrike" cap="none" normalizeH="0" baseline="0" smtClean="0">
                          <a:ln>
                            <a:noFill/>
                          </a:ln>
                          <a:solidFill>
                            <a:schemeClr val="tx1"/>
                          </a:solidFill>
                          <a:effectLst>
                            <a:outerShdw blurRad="38100" dist="38100" dir="2700000" algn="tl">
                              <a:srgbClr val="C0C0C0"/>
                            </a:outerShdw>
                          </a:effectLst>
                          <a:latin typeface="Arial" charset="0"/>
                          <a:ea typeface="ＭＳ Ｐゴシック" charset="-128"/>
                        </a:rPr>
                        <a:t>Cockroaches in the dorms</a:t>
                      </a: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charset="2"/>
                        <a:buNone/>
                        <a:tabLst/>
                      </a:pPr>
                      <a:endParaRPr kumimoji="0" lang="en-US" sz="1200" b="1" i="0" u="none" strike="noStrike" cap="none" normalizeH="0" baseline="0" smtClean="0">
                        <a:ln>
                          <a:noFill/>
                        </a:ln>
                        <a:solidFill>
                          <a:schemeClr val="tx1"/>
                        </a:solidFill>
                        <a:effectLst>
                          <a:outerShdw blurRad="38100" dist="38100" dir="2700000" algn="tl">
                            <a:srgbClr val="C0C0C0"/>
                          </a:outerShdw>
                        </a:effectLst>
                        <a:latin typeface="Arial" charset="0"/>
                        <a:ea typeface="ＭＳ Ｐゴシック" charset="-128"/>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charset="2"/>
                        <a:buNone/>
                        <a:tabLst/>
                      </a:pPr>
                      <a:r>
                        <a:rPr kumimoji="0" lang="en-US" sz="1200" b="1" i="0" u="none" strike="noStrike" cap="none" normalizeH="0" baseline="0" smtClean="0">
                          <a:ln>
                            <a:noFill/>
                          </a:ln>
                          <a:solidFill>
                            <a:schemeClr val="tx1"/>
                          </a:solidFill>
                          <a:effectLst>
                            <a:outerShdw blurRad="38100" dist="38100" dir="2700000" algn="tl">
                              <a:srgbClr val="C0C0C0"/>
                            </a:outerShdw>
                          </a:effectLst>
                          <a:latin typeface="Arial" charset="0"/>
                          <a:ea typeface="ＭＳ Ｐゴシック" charset="-128"/>
                        </a:rPr>
                        <a:t>x</a:t>
                      </a:r>
                    </a:p>
                  </a:txBody>
                  <a:tcPr horzOverflow="overflow">
                    <a:lnL>
                      <a:noFill/>
                    </a:lnL>
                    <a:lnR>
                      <a:noFill/>
                    </a:lnR>
                    <a:lnT>
                      <a:noFill/>
                    </a:lnT>
                    <a:lnB>
                      <a:noFill/>
                    </a:lnB>
                    <a:lnTlToBr>
                      <a:noFill/>
                    </a:lnTlToBr>
                    <a:lnBlToTr>
                      <a:noFill/>
                    </a:lnBlToTr>
                    <a:noFill/>
                  </a:tcPr>
                </a:tc>
              </a:tr>
              <a:tr h="311150">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charset="2"/>
                        <a:buNone/>
                        <a:tabLst/>
                      </a:pPr>
                      <a:r>
                        <a:rPr kumimoji="0" lang="en-US" sz="1200" b="1" i="0" u="none" strike="noStrike" cap="none" normalizeH="0" baseline="0" smtClean="0">
                          <a:ln>
                            <a:noFill/>
                          </a:ln>
                          <a:solidFill>
                            <a:schemeClr val="bg1"/>
                          </a:solidFill>
                          <a:effectLst>
                            <a:outerShdw blurRad="38100" dist="38100" dir="2700000" algn="tl">
                              <a:srgbClr val="000000"/>
                            </a:outerShdw>
                          </a:effectLst>
                          <a:latin typeface="Arial" charset="0"/>
                          <a:ea typeface="ＭＳ Ｐゴシック" charset="-128"/>
                        </a:rPr>
                        <a:t>Too many requirements</a:t>
                      </a:r>
                    </a:p>
                  </a:txBody>
                  <a:tcPr horzOverflow="overflow">
                    <a:lnL>
                      <a:noFill/>
                    </a:lnL>
                    <a:lnR>
                      <a:noFill/>
                    </a:lnR>
                    <a:lnT>
                      <a:noFill/>
                    </a:lnT>
                    <a:lnB>
                      <a:noFill/>
                    </a:lnB>
                    <a:lnTlToBr>
                      <a:noFill/>
                    </a:lnTlToBr>
                    <a:lnBlToTr>
                      <a:noFill/>
                    </a:lnBlToTr>
                    <a:solidFill>
                      <a:srgbClr val="6600CC"/>
                    </a:solid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charset="2"/>
                        <a:buNone/>
                        <a:tabLst/>
                      </a:pPr>
                      <a:r>
                        <a:rPr kumimoji="0" lang="en-US" sz="1200" b="1" i="0" u="none" strike="noStrike" cap="none" normalizeH="0" baseline="0" smtClean="0">
                          <a:ln>
                            <a:noFill/>
                          </a:ln>
                          <a:solidFill>
                            <a:schemeClr val="bg1"/>
                          </a:solidFill>
                          <a:effectLst>
                            <a:outerShdw blurRad="38100" dist="38100" dir="2700000" algn="tl">
                              <a:srgbClr val="000000"/>
                            </a:outerShdw>
                          </a:effectLst>
                          <a:latin typeface="Arial" charset="0"/>
                          <a:ea typeface="ＭＳ Ｐゴシック" charset="-128"/>
                        </a:rPr>
                        <a:t>x</a:t>
                      </a:r>
                    </a:p>
                  </a:txBody>
                  <a:tcPr horzOverflow="overflow">
                    <a:lnL>
                      <a:noFill/>
                    </a:lnL>
                    <a:lnR>
                      <a:noFill/>
                    </a:lnR>
                    <a:lnT>
                      <a:noFill/>
                    </a:lnT>
                    <a:lnB>
                      <a:noFill/>
                    </a:lnB>
                    <a:lnTlToBr>
                      <a:noFill/>
                    </a:lnTlToBr>
                    <a:lnBlToTr>
                      <a:noFill/>
                    </a:lnBlToTr>
                    <a:solidFill>
                      <a:srgbClr val="6600CC"/>
                    </a:solid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charset="2"/>
                        <a:buNone/>
                        <a:tabLst/>
                      </a:pPr>
                      <a:endParaRPr kumimoji="0" lang="en-US" sz="1200" b="1" i="0" u="none" strike="noStrike" cap="none" normalizeH="0" baseline="0" smtClean="0">
                        <a:ln>
                          <a:noFill/>
                        </a:ln>
                        <a:solidFill>
                          <a:schemeClr val="tx1"/>
                        </a:solidFill>
                        <a:effectLst>
                          <a:outerShdw blurRad="38100" dist="38100" dir="2700000" algn="tl">
                            <a:srgbClr val="FFFFFF"/>
                          </a:outerShdw>
                        </a:effectLst>
                        <a:latin typeface="Arial" charset="0"/>
                        <a:ea typeface="ＭＳ Ｐゴシック" charset="-128"/>
                      </a:endParaRPr>
                    </a:p>
                  </a:txBody>
                  <a:tcPr horzOverflow="overflow">
                    <a:lnL>
                      <a:noFill/>
                    </a:lnL>
                    <a:lnR>
                      <a:noFill/>
                    </a:lnR>
                    <a:lnT>
                      <a:noFill/>
                    </a:lnT>
                    <a:lnB>
                      <a:noFill/>
                    </a:lnB>
                    <a:lnTlToBr>
                      <a:noFill/>
                    </a:lnTlToBr>
                    <a:lnBlToTr>
                      <a:noFill/>
                    </a:lnBlToTr>
                    <a:solidFill>
                      <a:srgbClr val="6600CC"/>
                    </a:solidFill>
                  </a:tcPr>
                </a:tc>
              </a:tr>
              <a:tr h="311150">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charset="2"/>
                        <a:buNone/>
                        <a:tabLst/>
                      </a:pPr>
                      <a:r>
                        <a:rPr kumimoji="0" lang="en-US" sz="1200" b="1" i="0" u="none" strike="noStrike" cap="none" normalizeH="0" baseline="0" smtClean="0">
                          <a:ln>
                            <a:noFill/>
                          </a:ln>
                          <a:solidFill>
                            <a:schemeClr val="tx1"/>
                          </a:solidFill>
                          <a:effectLst>
                            <a:outerShdw blurRad="38100" dist="38100" dir="2700000" algn="tl">
                              <a:srgbClr val="C0C0C0"/>
                            </a:outerShdw>
                          </a:effectLst>
                          <a:latin typeface="Arial" charset="0"/>
                          <a:ea typeface="ＭＳ Ｐゴシック" charset="-128"/>
                        </a:rPr>
                        <a:t>Cafeteria food is infected</a:t>
                      </a: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charset="2"/>
                        <a:buNone/>
                        <a:tabLst/>
                      </a:pPr>
                      <a:endParaRPr kumimoji="0" lang="en-US" sz="1200" b="1" i="0" u="none" strike="noStrike" cap="none" normalizeH="0" baseline="0" smtClean="0">
                        <a:ln>
                          <a:noFill/>
                        </a:ln>
                        <a:solidFill>
                          <a:schemeClr val="tx1"/>
                        </a:solidFill>
                        <a:effectLst>
                          <a:outerShdw blurRad="38100" dist="38100" dir="2700000" algn="tl">
                            <a:srgbClr val="C0C0C0"/>
                          </a:outerShdw>
                        </a:effectLst>
                        <a:latin typeface="Arial" charset="0"/>
                        <a:ea typeface="ＭＳ Ｐゴシック" charset="-128"/>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charset="2"/>
                        <a:buNone/>
                        <a:tabLst/>
                      </a:pPr>
                      <a:r>
                        <a:rPr kumimoji="0" lang="en-US" sz="1200" b="1" i="0" u="none" strike="noStrike" cap="none" normalizeH="0" baseline="0" smtClean="0">
                          <a:ln>
                            <a:noFill/>
                          </a:ln>
                          <a:solidFill>
                            <a:schemeClr val="tx1"/>
                          </a:solidFill>
                          <a:effectLst>
                            <a:outerShdw blurRad="38100" dist="38100" dir="2700000" algn="tl">
                              <a:srgbClr val="C0C0C0"/>
                            </a:outerShdw>
                          </a:effectLst>
                          <a:latin typeface="Arial" charset="0"/>
                          <a:ea typeface="ＭＳ Ｐゴシック" charset="-128"/>
                        </a:rPr>
                        <a:t>x</a:t>
                      </a:r>
                    </a:p>
                  </a:txBody>
                  <a:tcPr horzOverflow="overflow">
                    <a:lnL>
                      <a:noFill/>
                    </a:lnL>
                    <a:lnR>
                      <a:noFill/>
                    </a:lnR>
                    <a:lnT>
                      <a:noFill/>
                    </a:lnT>
                    <a:lnB>
                      <a:noFill/>
                    </a:lnB>
                    <a:lnTlToBr>
                      <a:noFill/>
                    </a:lnTlToBr>
                    <a:lnBlToTr>
                      <a:noFill/>
                    </a:lnBlToTr>
                    <a:noFill/>
                  </a:tcPr>
                </a:tc>
              </a:tr>
              <a:tr h="311150">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charset="2"/>
                        <a:buNone/>
                        <a:tabLst/>
                      </a:pPr>
                      <a:r>
                        <a:rPr kumimoji="0" lang="en-US" sz="1200" b="1" i="0" u="none" strike="noStrike" cap="none" normalizeH="0" baseline="0" smtClean="0">
                          <a:ln>
                            <a:noFill/>
                          </a:ln>
                          <a:solidFill>
                            <a:schemeClr val="bg1"/>
                          </a:solidFill>
                          <a:effectLst>
                            <a:outerShdw blurRad="38100" dist="38100" dir="2700000" algn="tl">
                              <a:srgbClr val="000000"/>
                            </a:outerShdw>
                          </a:effectLst>
                          <a:latin typeface="Arial" charset="0"/>
                          <a:ea typeface="ＭＳ Ｐゴシック" charset="-128"/>
                        </a:rPr>
                        <a:t>Books cost too much</a:t>
                      </a:r>
                    </a:p>
                  </a:txBody>
                  <a:tcPr horzOverflow="overflow">
                    <a:lnL>
                      <a:noFill/>
                    </a:lnL>
                    <a:lnR>
                      <a:noFill/>
                    </a:lnR>
                    <a:lnT>
                      <a:noFill/>
                    </a:lnT>
                    <a:lnB>
                      <a:noFill/>
                    </a:lnB>
                    <a:lnTlToBr>
                      <a:noFill/>
                    </a:lnTlToBr>
                    <a:lnBlToTr>
                      <a:noFill/>
                    </a:lnBlToTr>
                    <a:solidFill>
                      <a:srgbClr val="6600CC"/>
                    </a:solid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charset="2"/>
                        <a:buNone/>
                        <a:tabLst/>
                      </a:pPr>
                      <a:endParaRPr kumimoji="0" lang="en-US" sz="1200" b="1" i="0" u="none" strike="noStrike" cap="none" normalizeH="0" baseline="0" smtClean="0">
                        <a:ln>
                          <a:noFill/>
                        </a:ln>
                        <a:solidFill>
                          <a:schemeClr val="bg1"/>
                        </a:solidFill>
                        <a:effectLst>
                          <a:outerShdw blurRad="38100" dist="38100" dir="2700000" algn="tl">
                            <a:srgbClr val="000000"/>
                          </a:outerShdw>
                        </a:effectLst>
                        <a:latin typeface="Arial" charset="0"/>
                        <a:ea typeface="ＭＳ Ｐゴシック" charset="-128"/>
                      </a:endParaRPr>
                    </a:p>
                  </a:txBody>
                  <a:tcPr horzOverflow="overflow">
                    <a:lnL>
                      <a:noFill/>
                    </a:lnL>
                    <a:lnR>
                      <a:noFill/>
                    </a:lnR>
                    <a:lnT>
                      <a:noFill/>
                    </a:lnT>
                    <a:lnB>
                      <a:noFill/>
                    </a:lnB>
                    <a:lnTlToBr>
                      <a:noFill/>
                    </a:lnTlToBr>
                    <a:lnBlToTr>
                      <a:noFill/>
                    </a:lnBlToTr>
                    <a:solidFill>
                      <a:srgbClr val="6600CC"/>
                    </a:solid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charset="2"/>
                        <a:buNone/>
                        <a:tabLst/>
                      </a:pPr>
                      <a:r>
                        <a:rPr kumimoji="0" lang="en-US" sz="1200" b="1" i="0" u="none" strike="noStrike" cap="none" normalizeH="0" baseline="0" smtClean="0">
                          <a:ln>
                            <a:noFill/>
                          </a:ln>
                          <a:solidFill>
                            <a:schemeClr val="bg1"/>
                          </a:solidFill>
                          <a:effectLst>
                            <a:outerShdw blurRad="38100" dist="38100" dir="2700000" algn="tl">
                              <a:srgbClr val="000000"/>
                            </a:outerShdw>
                          </a:effectLst>
                          <a:latin typeface="Arial" charset="0"/>
                          <a:ea typeface="ＭＳ Ｐゴシック" charset="-128"/>
                        </a:rPr>
                        <a:t>x</a:t>
                      </a:r>
                    </a:p>
                  </a:txBody>
                  <a:tcPr horzOverflow="overflow">
                    <a:lnL>
                      <a:noFill/>
                    </a:lnL>
                    <a:lnR>
                      <a:noFill/>
                    </a:lnR>
                    <a:lnT>
                      <a:noFill/>
                    </a:lnT>
                    <a:lnB>
                      <a:noFill/>
                    </a:lnB>
                    <a:lnTlToBr>
                      <a:noFill/>
                    </a:lnTlToBr>
                    <a:lnBlToTr>
                      <a:noFill/>
                    </a:lnBlToTr>
                    <a:solidFill>
                      <a:srgbClr val="6600CC"/>
                    </a:solidFill>
                  </a:tcPr>
                </a:tc>
              </a:tr>
              <a:tr h="311150">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charset="2"/>
                        <a:buNone/>
                        <a:tabLst/>
                      </a:pPr>
                      <a:r>
                        <a:rPr kumimoji="0" lang="en-US" sz="1200" b="1" i="0" u="none" strike="noStrike" cap="none" normalizeH="0" baseline="0" smtClean="0">
                          <a:ln>
                            <a:noFill/>
                          </a:ln>
                          <a:solidFill>
                            <a:schemeClr val="tx1"/>
                          </a:solidFill>
                          <a:effectLst>
                            <a:outerShdw blurRad="38100" dist="38100" dir="2700000" algn="tl">
                              <a:srgbClr val="C0C0C0"/>
                            </a:outerShdw>
                          </a:effectLst>
                          <a:latin typeface="Arial" charset="0"/>
                          <a:ea typeface="ＭＳ Ｐゴシック" charset="-128"/>
                        </a:rPr>
                        <a:t>Not enough financial aid</a:t>
                      </a: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charset="2"/>
                        <a:buNone/>
                        <a:tabLst/>
                      </a:pPr>
                      <a:endParaRPr kumimoji="0" lang="en-US" sz="1200" b="1" i="0" u="none" strike="noStrike" cap="none" normalizeH="0" baseline="0" smtClean="0">
                        <a:ln>
                          <a:noFill/>
                        </a:ln>
                        <a:solidFill>
                          <a:schemeClr val="tx1"/>
                        </a:solidFill>
                        <a:effectLst>
                          <a:outerShdw blurRad="38100" dist="38100" dir="2700000" algn="tl">
                            <a:srgbClr val="C0C0C0"/>
                          </a:outerShdw>
                        </a:effectLst>
                        <a:latin typeface="Arial" charset="0"/>
                        <a:ea typeface="ＭＳ Ｐゴシック" charset="-128"/>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charset="2"/>
                        <a:buNone/>
                        <a:tabLst/>
                      </a:pPr>
                      <a:r>
                        <a:rPr kumimoji="0" lang="en-US" sz="1200" b="1" i="0" u="none" strike="noStrike" cap="none" normalizeH="0" baseline="0" smtClean="0">
                          <a:ln>
                            <a:noFill/>
                          </a:ln>
                          <a:solidFill>
                            <a:schemeClr val="tx1"/>
                          </a:solidFill>
                          <a:effectLst>
                            <a:outerShdw blurRad="38100" dist="38100" dir="2700000" algn="tl">
                              <a:srgbClr val="C0C0C0"/>
                            </a:outerShdw>
                          </a:effectLst>
                          <a:latin typeface="Arial" charset="0"/>
                          <a:ea typeface="ＭＳ Ｐゴシック" charset="-128"/>
                        </a:rPr>
                        <a:t>x</a:t>
                      </a:r>
                    </a:p>
                  </a:txBody>
                  <a:tcPr horzOverflow="overflow">
                    <a:lnL>
                      <a:noFill/>
                    </a:lnL>
                    <a:lnR>
                      <a:noFill/>
                    </a:lnR>
                    <a:lnT>
                      <a:noFill/>
                    </a:lnT>
                    <a:lnB>
                      <a:noFill/>
                    </a:lnB>
                    <a:lnTlToBr>
                      <a:noFill/>
                    </a:lnTlToBr>
                    <a:lnBlToTr>
                      <a:noFill/>
                    </a:lnBlToTr>
                    <a:noFill/>
                  </a:tcPr>
                </a:tc>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5"/>
          <p:cNvSpPr>
            <a:spLocks noGrp="1"/>
          </p:cNvSpPr>
          <p:nvPr>
            <p:ph type="sldNum" sz="quarter" idx="12"/>
          </p:nvPr>
        </p:nvSpPr>
        <p:spPr>
          <a:noFill/>
        </p:spPr>
        <p:txBody>
          <a:bodyPr/>
          <a:lstStyle/>
          <a:p>
            <a:fld id="{3B37EFE6-9A6A-4AEC-8E2D-A1DB18779718}" type="slidenum">
              <a:rPr lang="en-US"/>
              <a:pPr/>
              <a:t>3</a:t>
            </a:fld>
            <a:endParaRPr lang="en-US"/>
          </a:p>
        </p:txBody>
      </p:sp>
      <p:sp>
        <p:nvSpPr>
          <p:cNvPr id="30722" name="Rectangle 2"/>
          <p:cNvSpPr>
            <a:spLocks noGrp="1" noChangeArrowheads="1"/>
          </p:cNvSpPr>
          <p:nvPr>
            <p:ph type="title"/>
          </p:nvPr>
        </p:nvSpPr>
        <p:spPr/>
        <p:txBody>
          <a:bodyPr/>
          <a:lstStyle/>
          <a:p>
            <a:pPr eaLnBrk="1" hangingPunct="1">
              <a:defRPr/>
            </a:pPr>
            <a:r>
              <a:rPr lang="en-US" sz="3200" b="1">
                <a:effectLst>
                  <a:outerShdw blurRad="38100" dist="38100" dir="2700000" algn="tl">
                    <a:srgbClr val="DDDDDD"/>
                  </a:outerShdw>
                </a:effectLst>
                <a:ea typeface="+mj-ea"/>
                <a:cs typeface="+mj-cs"/>
              </a:rPr>
              <a:t>Guidelines for Asking Questions</a:t>
            </a:r>
          </a:p>
        </p:txBody>
      </p:sp>
      <p:sp>
        <p:nvSpPr>
          <p:cNvPr id="30723" name="Rectangle 3"/>
          <p:cNvSpPr>
            <a:spLocks noGrp="1" noChangeArrowheads="1"/>
          </p:cNvSpPr>
          <p:nvPr>
            <p:ph type="body" idx="1"/>
          </p:nvPr>
        </p:nvSpPr>
        <p:spPr/>
        <p:txBody>
          <a:bodyPr/>
          <a:lstStyle/>
          <a:p>
            <a:pPr eaLnBrk="1" hangingPunct="1"/>
            <a:r>
              <a:rPr lang="en-US" sz="2400" b="1" smtClean="0">
                <a:effectLst>
                  <a:outerShdw blurRad="38100" dist="38100" dir="2700000" algn="tl">
                    <a:srgbClr val="C0C0C0"/>
                  </a:outerShdw>
                </a:effectLst>
              </a:rPr>
              <a:t>Choose appropriate question form: two options</a:t>
            </a:r>
          </a:p>
          <a:p>
            <a:pPr eaLnBrk="1" hangingPunct="1">
              <a:buFont typeface="Wingdings" charset="2"/>
              <a:buNone/>
            </a:pPr>
            <a:endParaRPr lang="en-US" sz="2600" smtClean="0"/>
          </a:p>
          <a:p>
            <a:pPr lvl="1" eaLnBrk="1" hangingPunct="1"/>
            <a:r>
              <a:rPr lang="en-US" sz="2200" b="1" smtClean="0">
                <a:solidFill>
                  <a:schemeClr val="accent2"/>
                </a:solidFill>
                <a:effectLst>
                  <a:outerShdw blurRad="38100" dist="38100" dir="2700000" algn="tl">
                    <a:srgbClr val="C0C0C0"/>
                  </a:outerShdw>
                </a:effectLst>
              </a:rPr>
              <a:t>Open-ended</a:t>
            </a:r>
            <a:r>
              <a:rPr lang="en-US" sz="2200" smtClean="0"/>
              <a:t>--R is asked to provide own answer to question </a:t>
            </a:r>
          </a:p>
          <a:p>
            <a:pPr eaLnBrk="1" hangingPunct="1"/>
            <a:endParaRPr lang="en-US" sz="2600" smtClean="0"/>
          </a:p>
          <a:p>
            <a:pPr lvl="1" eaLnBrk="1" hangingPunct="1"/>
            <a:r>
              <a:rPr lang="en-US" sz="2200" b="1" smtClean="0">
                <a:solidFill>
                  <a:schemeClr val="accent2"/>
                </a:solidFill>
                <a:effectLst>
                  <a:outerShdw blurRad="38100" dist="38100" dir="2700000" algn="tl">
                    <a:srgbClr val="C0C0C0"/>
                  </a:outerShdw>
                </a:effectLst>
              </a:rPr>
              <a:t>Closed-ended</a:t>
            </a:r>
            <a:r>
              <a:rPr lang="en-US" sz="2200" smtClean="0"/>
              <a:t>--R is asked to select an answer from among a list provided by researcher</a:t>
            </a:r>
          </a:p>
          <a:p>
            <a:pPr lvl="2" eaLnBrk="1" hangingPunct="1">
              <a:buFont typeface="Wingdings" charset="2"/>
              <a:buNone/>
            </a:pPr>
            <a:endParaRPr lang="en-US" smtClean="0"/>
          </a:p>
          <a:p>
            <a:pPr lvl="2" eaLnBrk="1" hangingPunct="1"/>
            <a:r>
              <a:rPr lang="en-US" sz="2000" smtClean="0"/>
              <a:t>Closed-ended questions require the categories of answers to be exhaustive and mutually exclusive</a:t>
            </a:r>
            <a:r>
              <a:rPr lang="en-US" smtClean="0"/>
              <a:t> </a:t>
            </a:r>
            <a:endParaRPr lang="en-US" sz="2100"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Number Placeholder 5"/>
          <p:cNvSpPr>
            <a:spLocks noGrp="1"/>
          </p:cNvSpPr>
          <p:nvPr>
            <p:ph type="sldNum" sz="quarter" idx="12"/>
          </p:nvPr>
        </p:nvSpPr>
        <p:spPr>
          <a:noFill/>
        </p:spPr>
        <p:txBody>
          <a:bodyPr/>
          <a:lstStyle/>
          <a:p>
            <a:fld id="{8FDB1703-69B1-469C-A509-93F089FA7AA2}" type="slidenum">
              <a:rPr lang="en-US"/>
              <a:pPr/>
              <a:t>30</a:t>
            </a:fld>
            <a:endParaRPr lang="en-US"/>
          </a:p>
        </p:txBody>
      </p:sp>
      <p:sp>
        <p:nvSpPr>
          <p:cNvPr id="66562" name="Rectangle 2"/>
          <p:cNvSpPr>
            <a:spLocks noGrp="1" noChangeArrowheads="1"/>
          </p:cNvSpPr>
          <p:nvPr>
            <p:ph type="title"/>
          </p:nvPr>
        </p:nvSpPr>
        <p:spPr/>
        <p:txBody>
          <a:bodyPr/>
          <a:lstStyle/>
          <a:p>
            <a:pPr eaLnBrk="1" hangingPunct="1">
              <a:defRPr/>
            </a:pPr>
            <a:r>
              <a:rPr lang="en-US" b="1">
                <a:effectLst>
                  <a:outerShdw blurRad="38100" dist="38100" dir="2700000" algn="tl">
                    <a:srgbClr val="DDDDDD"/>
                  </a:outerShdw>
                </a:effectLst>
                <a:ea typeface="+mj-ea"/>
                <a:cs typeface="+mj-cs"/>
              </a:rPr>
              <a:t>Codebook construction</a:t>
            </a:r>
          </a:p>
        </p:txBody>
      </p:sp>
      <p:sp>
        <p:nvSpPr>
          <p:cNvPr id="66563" name="Rectangle 3"/>
          <p:cNvSpPr>
            <a:spLocks noGrp="1" noChangeArrowheads="1"/>
          </p:cNvSpPr>
          <p:nvPr>
            <p:ph type="body" idx="1"/>
          </p:nvPr>
        </p:nvSpPr>
        <p:spPr/>
        <p:txBody>
          <a:bodyPr/>
          <a:lstStyle/>
          <a:p>
            <a:pPr eaLnBrk="1" hangingPunct="1">
              <a:lnSpc>
                <a:spcPct val="80000"/>
              </a:lnSpc>
            </a:pPr>
            <a:r>
              <a:rPr lang="en-US" sz="1900" b="1" smtClean="0">
                <a:effectLst>
                  <a:outerShdw blurRad="38100" dist="38100" dir="2700000" algn="tl">
                    <a:srgbClr val="C0C0C0"/>
                  </a:outerShdw>
                </a:effectLst>
              </a:rPr>
              <a:t>End product of the coding process is the conversion of data items into numerical codes</a:t>
            </a:r>
          </a:p>
          <a:p>
            <a:pPr eaLnBrk="1" hangingPunct="1">
              <a:lnSpc>
                <a:spcPct val="80000"/>
              </a:lnSpc>
            </a:pPr>
            <a:endParaRPr lang="en-US" sz="1900" b="1" smtClean="0">
              <a:effectLst>
                <a:outerShdw blurRad="38100" dist="38100" dir="2700000" algn="tl">
                  <a:srgbClr val="C0C0C0"/>
                </a:outerShdw>
              </a:effectLst>
            </a:endParaRPr>
          </a:p>
          <a:p>
            <a:pPr eaLnBrk="1" hangingPunct="1">
              <a:lnSpc>
                <a:spcPct val="80000"/>
              </a:lnSpc>
            </a:pPr>
            <a:r>
              <a:rPr lang="en-US" sz="1900" b="1" smtClean="0">
                <a:effectLst>
                  <a:outerShdw blurRad="38100" dist="38100" dir="2700000" algn="tl">
                    <a:srgbClr val="C0C0C0"/>
                  </a:outerShdw>
                </a:effectLst>
              </a:rPr>
              <a:t>These codes represent attributes composing variables which.... </a:t>
            </a:r>
          </a:p>
          <a:p>
            <a:pPr eaLnBrk="1" hangingPunct="1">
              <a:lnSpc>
                <a:spcPct val="80000"/>
              </a:lnSpc>
              <a:buFont typeface="Wingdings" charset="2"/>
              <a:buNone/>
            </a:pPr>
            <a:endParaRPr lang="en-US" sz="1900" b="1" smtClean="0">
              <a:effectLst>
                <a:outerShdw blurRad="38100" dist="38100" dir="2700000" algn="tl">
                  <a:srgbClr val="C0C0C0"/>
                </a:outerShdw>
              </a:effectLst>
            </a:endParaRPr>
          </a:p>
          <a:p>
            <a:pPr eaLnBrk="1" hangingPunct="1">
              <a:lnSpc>
                <a:spcPct val="80000"/>
              </a:lnSpc>
            </a:pPr>
            <a:r>
              <a:rPr lang="en-US" sz="1900" b="1" smtClean="0">
                <a:effectLst>
                  <a:outerShdw blurRad="38100" dist="38100" dir="2700000" algn="tl">
                    <a:srgbClr val="C0C0C0"/>
                  </a:outerShdw>
                </a:effectLst>
              </a:rPr>
              <a:t>Are assigned locations within a data file</a:t>
            </a:r>
          </a:p>
          <a:p>
            <a:pPr lvl="1" eaLnBrk="1" hangingPunct="1">
              <a:lnSpc>
                <a:spcPct val="80000"/>
              </a:lnSpc>
            </a:pPr>
            <a:endParaRPr lang="en-US" sz="1900" b="1" smtClean="0">
              <a:effectLst>
                <a:outerShdw blurRad="38100" dist="38100" dir="2700000" algn="tl">
                  <a:srgbClr val="C0C0C0"/>
                </a:outerShdw>
              </a:effectLst>
            </a:endParaRPr>
          </a:p>
          <a:p>
            <a:pPr lvl="1" eaLnBrk="1" hangingPunct="1">
              <a:lnSpc>
                <a:spcPct val="80000"/>
              </a:lnSpc>
            </a:pPr>
            <a:r>
              <a:rPr lang="en-US" sz="1600" b="1" smtClean="0">
                <a:effectLst>
                  <a:outerShdw blurRad="38100" dist="38100" dir="2700000" algn="tl">
                    <a:srgbClr val="C0C0C0"/>
                  </a:outerShdw>
                </a:effectLst>
              </a:rPr>
              <a:t>Location means the </a:t>
            </a:r>
            <a:r>
              <a:rPr lang="en-US" sz="1700" b="1" smtClean="0">
                <a:solidFill>
                  <a:schemeClr val="accent2"/>
                </a:solidFill>
                <a:effectLst>
                  <a:outerShdw blurRad="38100" dist="38100" dir="2700000" algn="tl">
                    <a:srgbClr val="C0C0C0"/>
                  </a:outerShdw>
                </a:effectLst>
              </a:rPr>
              <a:t>specific column</a:t>
            </a:r>
            <a:r>
              <a:rPr lang="en-US" sz="1700" b="1" smtClean="0">
                <a:effectLst>
                  <a:outerShdw blurRad="38100" dist="38100" dir="2700000" algn="tl">
                    <a:srgbClr val="C0C0C0"/>
                  </a:outerShdw>
                </a:effectLst>
              </a:rPr>
              <a:t> of the data file where, for example, the responses for “gender” would occur</a:t>
            </a:r>
          </a:p>
          <a:p>
            <a:pPr lvl="1" eaLnBrk="1" hangingPunct="1">
              <a:lnSpc>
                <a:spcPct val="80000"/>
              </a:lnSpc>
            </a:pPr>
            <a:endParaRPr lang="en-US" sz="1700" b="1" smtClean="0">
              <a:effectLst>
                <a:outerShdw blurRad="38100" dist="38100" dir="2700000" algn="tl">
                  <a:srgbClr val="C0C0C0"/>
                </a:outerShdw>
              </a:effectLst>
            </a:endParaRPr>
          </a:p>
          <a:p>
            <a:pPr eaLnBrk="1" hangingPunct="1">
              <a:lnSpc>
                <a:spcPct val="80000"/>
              </a:lnSpc>
            </a:pPr>
            <a:r>
              <a:rPr lang="en-US" sz="1900" b="1" smtClean="0">
                <a:effectLst>
                  <a:outerShdw blurRad="38100" dist="38100" dir="2700000" algn="tl">
                    <a:srgbClr val="C0C0C0"/>
                  </a:outerShdw>
                </a:effectLst>
              </a:rPr>
              <a:t>A </a:t>
            </a:r>
            <a:r>
              <a:rPr lang="en-US" sz="1900" b="1" smtClean="0">
                <a:solidFill>
                  <a:schemeClr val="accent2"/>
                </a:solidFill>
                <a:effectLst>
                  <a:outerShdw blurRad="38100" dist="38100" dir="2700000" algn="tl">
                    <a:srgbClr val="C0C0C0"/>
                  </a:outerShdw>
                </a:effectLst>
              </a:rPr>
              <a:t>codebook</a:t>
            </a:r>
            <a:r>
              <a:rPr lang="en-US" sz="1900" b="1" smtClean="0">
                <a:effectLst>
                  <a:outerShdw blurRad="38100" dist="38100" dir="2700000" algn="tl">
                    <a:srgbClr val="C0C0C0"/>
                  </a:outerShdw>
                </a:effectLst>
              </a:rPr>
              <a:t> is a document that describes the locations and lists the assignment of codes to the attributes composing those variables</a:t>
            </a:r>
          </a:p>
          <a:p>
            <a:pPr lvl="1" eaLnBrk="1" hangingPunct="1">
              <a:lnSpc>
                <a:spcPct val="80000"/>
              </a:lnSpc>
            </a:pPr>
            <a:endParaRPr lang="en-US" sz="1600" b="1" smtClean="0">
              <a:effectLst>
                <a:outerShdw blurRad="38100" dist="38100" dir="2700000" algn="tl">
                  <a:srgbClr val="C0C0C0"/>
                </a:outerShdw>
              </a:effectLst>
            </a:endParaRPr>
          </a:p>
          <a:p>
            <a:pPr lvl="1" eaLnBrk="1" hangingPunct="1">
              <a:lnSpc>
                <a:spcPct val="80000"/>
              </a:lnSpc>
            </a:pPr>
            <a:r>
              <a:rPr lang="en-US" sz="1600" b="1" smtClean="0">
                <a:effectLst>
                  <a:outerShdw blurRad="38100" dist="38100" dir="2700000" algn="tl">
                    <a:srgbClr val="C0C0C0"/>
                  </a:outerShdw>
                </a:effectLst>
              </a:rPr>
              <a:t>	It is the </a:t>
            </a:r>
            <a:r>
              <a:rPr lang="en-US" sz="2000" b="1" smtClean="0">
                <a:solidFill>
                  <a:schemeClr val="accent2"/>
                </a:solidFill>
                <a:effectLst>
                  <a:outerShdw blurRad="38100" dist="38100" dir="2700000" algn="tl">
                    <a:srgbClr val="C0C0C0"/>
                  </a:outerShdw>
                </a:effectLst>
              </a:rPr>
              <a:t>fundamental</a:t>
            </a:r>
            <a:r>
              <a:rPr lang="en-US" sz="1600" b="1" smtClean="0">
                <a:effectLst>
                  <a:outerShdw blurRad="38100" dist="38100" dir="2700000" algn="tl">
                    <a:srgbClr val="C0C0C0"/>
                  </a:outerShdw>
                </a:effectLst>
              </a:rPr>
              <a:t> document of the research process</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Number Placeholder 5"/>
          <p:cNvSpPr>
            <a:spLocks noGrp="1"/>
          </p:cNvSpPr>
          <p:nvPr>
            <p:ph type="sldNum" sz="quarter" idx="12"/>
          </p:nvPr>
        </p:nvSpPr>
        <p:spPr>
          <a:noFill/>
        </p:spPr>
        <p:txBody>
          <a:bodyPr/>
          <a:lstStyle/>
          <a:p>
            <a:fld id="{73A0B3F7-C307-4D24-A67C-1B43BEA8587F}" type="slidenum">
              <a:rPr lang="en-US"/>
              <a:pPr/>
              <a:t>31</a:t>
            </a:fld>
            <a:endParaRPr lang="en-US"/>
          </a:p>
        </p:txBody>
      </p:sp>
      <p:sp>
        <p:nvSpPr>
          <p:cNvPr id="67586" name="Rectangle 2"/>
          <p:cNvSpPr>
            <a:spLocks noGrp="1" noChangeArrowheads="1"/>
          </p:cNvSpPr>
          <p:nvPr>
            <p:ph type="title"/>
          </p:nvPr>
        </p:nvSpPr>
        <p:spPr/>
        <p:txBody>
          <a:bodyPr/>
          <a:lstStyle/>
          <a:p>
            <a:pPr eaLnBrk="1" hangingPunct="1">
              <a:defRPr/>
            </a:pPr>
            <a:r>
              <a:rPr lang="en-US" sz="3200" b="1">
                <a:effectLst>
                  <a:outerShdw blurRad="38100" dist="38100" dir="2700000" algn="tl">
                    <a:srgbClr val="DDDDDD"/>
                  </a:outerShdw>
                </a:effectLst>
                <a:ea typeface="+mj-ea"/>
                <a:cs typeface="+mj-cs"/>
              </a:rPr>
              <a:t>Codebook serves two functions</a:t>
            </a:r>
          </a:p>
        </p:txBody>
      </p:sp>
      <p:sp>
        <p:nvSpPr>
          <p:cNvPr id="67587" name="Rectangle 3"/>
          <p:cNvSpPr>
            <a:spLocks noGrp="1" noChangeArrowheads="1"/>
          </p:cNvSpPr>
          <p:nvPr>
            <p:ph type="body" idx="1"/>
          </p:nvPr>
        </p:nvSpPr>
        <p:spPr/>
        <p:txBody>
          <a:bodyPr/>
          <a:lstStyle/>
          <a:p>
            <a:pPr eaLnBrk="1" hangingPunct="1">
              <a:defRPr/>
            </a:pPr>
            <a:endParaRPr lang="en-US">
              <a:ea typeface="+mn-ea"/>
              <a:cs typeface="+mn-cs"/>
            </a:endParaRPr>
          </a:p>
          <a:p>
            <a:pPr eaLnBrk="1" hangingPunct="1">
              <a:defRPr/>
            </a:pPr>
            <a:r>
              <a:rPr lang="en-US" b="1">
                <a:effectLst>
                  <a:outerShdw blurRad="38100" dist="38100" dir="2700000" algn="tl">
                    <a:srgbClr val="DDDDDD"/>
                  </a:outerShdw>
                </a:effectLst>
                <a:ea typeface="+mn-ea"/>
                <a:cs typeface="+mn-cs"/>
              </a:rPr>
              <a:t>Primary guide for the coding process</a:t>
            </a:r>
          </a:p>
          <a:p>
            <a:pPr eaLnBrk="1" hangingPunct="1">
              <a:defRPr/>
            </a:pPr>
            <a:endParaRPr lang="en-US" b="1">
              <a:effectLst>
                <a:outerShdw blurRad="38100" dist="38100" dir="2700000" algn="tl">
                  <a:srgbClr val="DDDDDD"/>
                </a:outerShdw>
              </a:effectLst>
              <a:ea typeface="+mn-ea"/>
              <a:cs typeface="+mn-cs"/>
            </a:endParaRPr>
          </a:p>
          <a:p>
            <a:pPr eaLnBrk="1" hangingPunct="1">
              <a:defRPr/>
            </a:pPr>
            <a:r>
              <a:rPr lang="en-US" b="1">
                <a:effectLst>
                  <a:outerShdw blurRad="38100" dist="38100" dir="2700000" algn="tl">
                    <a:srgbClr val="DDDDDD"/>
                  </a:outerShdw>
                </a:effectLst>
                <a:ea typeface="+mn-ea"/>
                <a:cs typeface="+mn-cs"/>
              </a:rPr>
              <a:t>Guide to locating variables in the data file during analysis</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Number Placeholder 5"/>
          <p:cNvSpPr>
            <a:spLocks noGrp="1"/>
          </p:cNvSpPr>
          <p:nvPr>
            <p:ph type="sldNum" sz="quarter" idx="12"/>
          </p:nvPr>
        </p:nvSpPr>
        <p:spPr>
          <a:noFill/>
        </p:spPr>
        <p:txBody>
          <a:bodyPr/>
          <a:lstStyle/>
          <a:p>
            <a:fld id="{C6BB9354-1259-4366-93ED-E771949FE3EC}" type="slidenum">
              <a:rPr lang="en-US"/>
              <a:pPr/>
              <a:t>32</a:t>
            </a:fld>
            <a:endParaRPr lang="en-US"/>
          </a:p>
        </p:txBody>
      </p:sp>
      <p:sp>
        <p:nvSpPr>
          <p:cNvPr id="68639" name="Rectangle 31"/>
          <p:cNvSpPr>
            <a:spLocks noGrp="1" noChangeArrowheads="1"/>
          </p:cNvSpPr>
          <p:nvPr>
            <p:ph type="title"/>
          </p:nvPr>
        </p:nvSpPr>
        <p:spPr/>
        <p:txBody>
          <a:bodyPr/>
          <a:lstStyle/>
          <a:p>
            <a:pPr eaLnBrk="1" hangingPunct="1">
              <a:defRPr/>
            </a:pPr>
            <a:r>
              <a:rPr lang="en-US" sz="1800" b="1">
                <a:effectLst>
                  <a:outerShdw blurRad="38100" dist="38100" dir="2700000" algn="tl">
                    <a:srgbClr val="DDDDDD"/>
                  </a:outerShdw>
                </a:effectLst>
                <a:ea typeface="+mj-ea"/>
                <a:cs typeface="+mj-cs"/>
              </a:rPr>
              <a:t>Example of Coding Instructions</a:t>
            </a:r>
            <a:br>
              <a:rPr lang="en-US" sz="1800" b="1">
                <a:effectLst>
                  <a:outerShdw blurRad="38100" dist="38100" dir="2700000" algn="tl">
                    <a:srgbClr val="DDDDDD"/>
                  </a:outerShdw>
                </a:effectLst>
                <a:ea typeface="+mj-ea"/>
                <a:cs typeface="+mj-cs"/>
              </a:rPr>
            </a:br>
            <a:r>
              <a:rPr lang="en-US" sz="1400" b="1">
                <a:solidFill>
                  <a:srgbClr val="6600CC"/>
                </a:solidFill>
                <a:effectLst>
                  <a:outerShdw blurRad="38100" dist="38100" dir="2700000" algn="tl">
                    <a:srgbClr val="DDDDDD"/>
                  </a:outerShdw>
                </a:effectLst>
                <a:ea typeface="+mj-ea"/>
                <a:cs typeface="+mj-cs"/>
              </a:rPr>
              <a:t>Public Attitudes: Crime, Drugs &amp; Public Services</a:t>
            </a:r>
            <a:br>
              <a:rPr lang="en-US" sz="1400" b="1">
                <a:solidFill>
                  <a:srgbClr val="6600CC"/>
                </a:solidFill>
                <a:effectLst>
                  <a:outerShdw blurRad="38100" dist="38100" dir="2700000" algn="tl">
                    <a:srgbClr val="DDDDDD"/>
                  </a:outerShdw>
                </a:effectLst>
                <a:ea typeface="+mj-ea"/>
                <a:cs typeface="+mj-cs"/>
              </a:rPr>
            </a:br>
            <a:r>
              <a:rPr lang="en-US" sz="1400" b="1">
                <a:solidFill>
                  <a:srgbClr val="6600CC"/>
                </a:solidFill>
                <a:effectLst>
                  <a:outerShdw blurRad="38100" dist="38100" dir="2700000" algn="tl">
                    <a:srgbClr val="DDDDDD"/>
                  </a:outerShdw>
                </a:effectLst>
                <a:ea typeface="+mj-ea"/>
                <a:cs typeface="+mj-cs"/>
              </a:rPr>
              <a:t>Enterprise Community/Wilmington/Statewide Survey</a:t>
            </a:r>
          </a:p>
        </p:txBody>
      </p:sp>
      <p:graphicFrame>
        <p:nvGraphicFramePr>
          <p:cNvPr id="68739" name="Group 131"/>
          <p:cNvGraphicFramePr>
            <a:graphicFrameLocks noGrp="1"/>
          </p:cNvGraphicFramePr>
          <p:nvPr>
            <p:ph idx="1"/>
          </p:nvPr>
        </p:nvGraphicFramePr>
        <p:xfrm>
          <a:off x="566738" y="1752600"/>
          <a:ext cx="8001000" cy="4370388"/>
        </p:xfrm>
        <a:graphic>
          <a:graphicData uri="http://schemas.openxmlformats.org/drawingml/2006/table">
            <a:tbl>
              <a:tblPr/>
              <a:tblGrid>
                <a:gridCol w="4000500"/>
                <a:gridCol w="4000500"/>
              </a:tblGrid>
              <a:tr h="609600">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charset="2"/>
                        <a:buNone/>
                        <a:tabLst/>
                      </a:pPr>
                      <a:r>
                        <a:rPr kumimoji="0" lang="en-US" sz="1400" b="1" i="0" u="none" strike="noStrike" cap="none" normalizeH="0" baseline="0">
                          <a:ln>
                            <a:noFill/>
                          </a:ln>
                          <a:solidFill>
                            <a:schemeClr val="accent2"/>
                          </a:solidFill>
                          <a:effectLst>
                            <a:outerShdw blurRad="38100" dist="38100" dir="2700000" algn="tl">
                              <a:srgbClr val="DDDDDD"/>
                            </a:outerShdw>
                          </a:effectLst>
                          <a:latin typeface="Arial" charset="0"/>
                        </a:rPr>
                        <a:t>Variable Name (column location)</a:t>
                      </a:r>
                    </a:p>
                  </a:txBody>
                  <a:tcPr anchor="ctr" horzOverflow="overflow">
                    <a:lnL cap="flat">
                      <a:noFill/>
                    </a:lnL>
                    <a:lnR>
                      <a:noFill/>
                    </a:lnR>
                    <a:lnT cap="fla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charset="2"/>
                        <a:buNone/>
                        <a:tabLst/>
                      </a:pPr>
                      <a:r>
                        <a:rPr kumimoji="0" lang="en-US" sz="1400" b="1" i="0" u="none" strike="noStrike" cap="none" normalizeH="0" baseline="0">
                          <a:ln>
                            <a:noFill/>
                          </a:ln>
                          <a:solidFill>
                            <a:schemeClr val="accent2"/>
                          </a:solidFill>
                          <a:effectLst>
                            <a:outerShdw blurRad="38100" dist="38100" dir="2700000" algn="tl">
                              <a:srgbClr val="DDDDDD"/>
                            </a:outerShdw>
                          </a:effectLst>
                          <a:latin typeface="Arial" charset="0"/>
                        </a:rPr>
                        <a:t>Value label</a:t>
                      </a:r>
                    </a:p>
                  </a:txBody>
                  <a:tcPr anchor="ctr" horzOverflow="overflow">
                    <a:lnL>
                      <a:noFill/>
                    </a:lnL>
                    <a:lnR cap="flat">
                      <a:noFill/>
                    </a:lnR>
                    <a:lnT cap="flat">
                      <a:noFill/>
                    </a:lnT>
                    <a:lnB>
                      <a:noFill/>
                    </a:lnB>
                    <a:lnTlToBr>
                      <a:noFill/>
                    </a:lnTlToBr>
                    <a:lnBlToTr>
                      <a:noFill/>
                    </a:lnBlToTr>
                    <a:noFill/>
                  </a:tcPr>
                </a:tc>
              </a:tr>
              <a:tr h="609600">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charset="2"/>
                        <a:buNone/>
                        <a:tabLst/>
                      </a:pPr>
                      <a:r>
                        <a:rPr kumimoji="0" lang="en-US" sz="1200" b="1" i="0" u="none" strike="noStrike" cap="none" normalizeH="0" baseline="0">
                          <a:ln>
                            <a:noFill/>
                          </a:ln>
                          <a:solidFill>
                            <a:schemeClr val="bg1"/>
                          </a:solidFill>
                          <a:effectLst>
                            <a:outerShdw blurRad="38100" dist="38100" dir="2700000" algn="tl">
                              <a:srgbClr val="000000"/>
                            </a:outerShdw>
                          </a:effectLst>
                          <a:latin typeface="Arial" charset="0"/>
                        </a:rPr>
                        <a:t>1.  ID# (1-3)</a:t>
                      </a:r>
                    </a:p>
                  </a:txBody>
                  <a:tcPr anchor="ctr" horzOverflow="overflow">
                    <a:lnL cap="flat">
                      <a:noFill/>
                    </a:lnL>
                    <a:lnR>
                      <a:noFill/>
                    </a:lnR>
                    <a:lnT>
                      <a:noFill/>
                    </a:lnT>
                    <a:lnB>
                      <a:noFill/>
                    </a:lnB>
                    <a:lnTlToBr>
                      <a:noFill/>
                    </a:lnTlToBr>
                    <a:lnBlToTr>
                      <a:noFill/>
                    </a:lnBlToTr>
                    <a:solidFill>
                      <a:srgbClr val="6600CC"/>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charset="2"/>
                        <a:buNone/>
                        <a:tabLst/>
                      </a:pPr>
                      <a:r>
                        <a:rPr kumimoji="0" lang="en-US" sz="1200" b="1" i="0" u="none" strike="noStrike" cap="none" normalizeH="0" baseline="0">
                          <a:ln>
                            <a:noFill/>
                          </a:ln>
                          <a:solidFill>
                            <a:schemeClr val="bg1"/>
                          </a:solidFill>
                          <a:effectLst>
                            <a:outerShdw blurRad="38100" dist="38100" dir="2700000" algn="tl">
                              <a:srgbClr val="000000"/>
                            </a:outerShdw>
                          </a:effectLst>
                          <a:latin typeface="Arial" charset="0"/>
                        </a:rPr>
                        <a:t>Continuous (001 through n)</a:t>
                      </a:r>
                    </a:p>
                  </a:txBody>
                  <a:tcPr anchor="ctr" horzOverflow="overflow">
                    <a:lnL>
                      <a:noFill/>
                    </a:lnL>
                    <a:lnR cap="flat">
                      <a:noFill/>
                    </a:lnR>
                    <a:lnT>
                      <a:noFill/>
                    </a:lnT>
                    <a:lnB>
                      <a:noFill/>
                    </a:lnB>
                    <a:lnTlToBr>
                      <a:noFill/>
                    </a:lnTlToBr>
                    <a:lnBlToTr>
                      <a:noFill/>
                    </a:lnBlToTr>
                    <a:solidFill>
                      <a:srgbClr val="6600CC"/>
                    </a:solidFill>
                  </a:tcPr>
                </a:tc>
              </a:tr>
              <a:tr h="609600">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charset="2"/>
                        <a:buNone/>
                        <a:tabLst/>
                      </a:pPr>
                      <a:r>
                        <a:rPr kumimoji="0" lang="en-US" sz="1200" b="1" i="0" u="none" strike="noStrike" cap="none" normalizeH="0" baseline="0">
                          <a:ln>
                            <a:noFill/>
                          </a:ln>
                          <a:solidFill>
                            <a:schemeClr val="tx1"/>
                          </a:solidFill>
                          <a:effectLst>
                            <a:outerShdw blurRad="38100" dist="38100" dir="2700000" algn="tl">
                              <a:srgbClr val="DDDDDD"/>
                            </a:outerShdw>
                          </a:effectLst>
                          <a:latin typeface="Arial" charset="0"/>
                        </a:rPr>
                        <a:t>2.  Area (4)</a:t>
                      </a:r>
                    </a:p>
                  </a:txBody>
                  <a:tcPr anchor="ct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charset="2"/>
                        <a:buNone/>
                        <a:tabLst/>
                      </a:pPr>
                      <a:r>
                        <a:rPr kumimoji="0" lang="en-US" sz="1200" b="1" i="0" u="none" strike="noStrike" cap="none" normalizeH="0" baseline="0">
                          <a:ln>
                            <a:noFill/>
                          </a:ln>
                          <a:solidFill>
                            <a:schemeClr val="tx1"/>
                          </a:solidFill>
                          <a:effectLst>
                            <a:outerShdw blurRad="38100" dist="38100" dir="2700000" algn="tl">
                              <a:srgbClr val="DDDDDD"/>
                            </a:outerShdw>
                          </a:effectLst>
                          <a:latin typeface="Arial" charset="0"/>
                        </a:rPr>
                        <a:t>1= Westside, 2= West Center, 3= Delaware Avenue</a:t>
                      </a:r>
                    </a:p>
                    <a:p>
                      <a:pPr marL="0" marR="0" lvl="0" indent="0" algn="l" defTabSz="914400" rtl="0" eaLnBrk="1" fontAlgn="base" latinLnBrk="0" hangingPunct="1">
                        <a:lnSpc>
                          <a:spcPct val="100000"/>
                        </a:lnSpc>
                        <a:spcBef>
                          <a:spcPct val="20000"/>
                        </a:spcBef>
                        <a:spcAft>
                          <a:spcPct val="0"/>
                        </a:spcAft>
                        <a:buClr>
                          <a:schemeClr val="accent2"/>
                        </a:buClr>
                        <a:buSzTx/>
                        <a:buFont typeface="Wingdings" charset="2"/>
                        <a:buNone/>
                        <a:tabLst/>
                      </a:pPr>
                      <a:r>
                        <a:rPr kumimoji="0" lang="en-US" sz="1200" b="1" i="0" u="none" strike="noStrike" cap="none" normalizeH="0" baseline="0">
                          <a:ln>
                            <a:noFill/>
                          </a:ln>
                          <a:solidFill>
                            <a:schemeClr val="tx1"/>
                          </a:solidFill>
                          <a:effectLst>
                            <a:outerShdw blurRad="38100" dist="38100" dir="2700000" algn="tl">
                              <a:srgbClr val="DDDDDD"/>
                            </a:outerShdw>
                          </a:effectLst>
                          <a:latin typeface="Arial" charset="0"/>
                        </a:rPr>
                        <a:t>4= Southwest, 5= Eastside, 6= Northeast</a:t>
                      </a:r>
                    </a:p>
                    <a:p>
                      <a:pPr marL="0" marR="0" lvl="0" indent="0" algn="l" defTabSz="914400" rtl="0" eaLnBrk="1" fontAlgn="base" latinLnBrk="0" hangingPunct="1">
                        <a:lnSpc>
                          <a:spcPct val="100000"/>
                        </a:lnSpc>
                        <a:spcBef>
                          <a:spcPct val="20000"/>
                        </a:spcBef>
                        <a:spcAft>
                          <a:spcPct val="0"/>
                        </a:spcAft>
                        <a:buClr>
                          <a:schemeClr val="accent2"/>
                        </a:buClr>
                        <a:buSzTx/>
                        <a:buFont typeface="Wingdings" charset="2"/>
                        <a:buNone/>
                        <a:tabLst/>
                      </a:pPr>
                      <a:r>
                        <a:rPr kumimoji="0" lang="en-US" sz="1200" b="1" i="0" u="none" strike="noStrike" cap="none" normalizeH="0" baseline="0">
                          <a:ln>
                            <a:noFill/>
                          </a:ln>
                          <a:solidFill>
                            <a:schemeClr val="tx1"/>
                          </a:solidFill>
                          <a:effectLst>
                            <a:outerShdw blurRad="38100" dist="38100" dir="2700000" algn="tl">
                              <a:srgbClr val="DDDDDD"/>
                            </a:outerShdw>
                          </a:effectLst>
                          <a:latin typeface="Arial" charset="0"/>
                        </a:rPr>
                        <a:t>7= Northwest, 8= New Castle, 9= Kent, 10= Sussex </a:t>
                      </a:r>
                    </a:p>
                  </a:txBody>
                  <a:tcPr anchor="ctr" horzOverflow="overflow">
                    <a:lnL>
                      <a:noFill/>
                    </a:lnL>
                    <a:lnR cap="flat">
                      <a:noFill/>
                    </a:lnR>
                    <a:lnT>
                      <a:noFill/>
                    </a:lnT>
                    <a:lnB>
                      <a:noFill/>
                    </a:lnB>
                    <a:lnTlToBr>
                      <a:noFill/>
                    </a:lnTlToBr>
                    <a:lnBlToTr>
                      <a:noFill/>
                    </a:lnBlToTr>
                    <a:noFill/>
                  </a:tcPr>
                </a:tc>
              </a:tr>
              <a:tr h="609600">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charset="2"/>
                        <a:buNone/>
                        <a:tabLst/>
                      </a:pPr>
                      <a:r>
                        <a:rPr kumimoji="0" lang="en-US" sz="1200" b="1" i="0" u="none" strike="noStrike" cap="none" normalizeH="0" baseline="0">
                          <a:ln>
                            <a:noFill/>
                          </a:ln>
                          <a:solidFill>
                            <a:schemeClr val="bg1"/>
                          </a:solidFill>
                          <a:effectLst>
                            <a:outerShdw blurRad="38100" dist="38100" dir="2700000" algn="tl">
                              <a:srgbClr val="000000"/>
                            </a:outerShdw>
                          </a:effectLst>
                          <a:latin typeface="Arial" charset="0"/>
                        </a:rPr>
                        <a:t>3.  Defendant in criminal case (5)</a:t>
                      </a:r>
                    </a:p>
                  </a:txBody>
                  <a:tcPr anchor="ctr" horzOverflow="overflow">
                    <a:lnL cap="flat">
                      <a:noFill/>
                    </a:lnL>
                    <a:lnR>
                      <a:noFill/>
                    </a:lnR>
                    <a:lnT>
                      <a:noFill/>
                    </a:lnT>
                    <a:lnB>
                      <a:noFill/>
                    </a:lnB>
                    <a:lnTlToBr>
                      <a:noFill/>
                    </a:lnTlToBr>
                    <a:lnBlToTr>
                      <a:noFill/>
                    </a:lnBlToTr>
                    <a:solidFill>
                      <a:srgbClr val="6600CC"/>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charset="2"/>
                        <a:buNone/>
                        <a:tabLst/>
                      </a:pPr>
                      <a:r>
                        <a:rPr kumimoji="0" lang="en-US" sz="1200" b="1" i="0" u="none" strike="noStrike" cap="none" normalizeH="0" baseline="0">
                          <a:ln>
                            <a:noFill/>
                          </a:ln>
                          <a:solidFill>
                            <a:schemeClr val="bg1"/>
                          </a:solidFill>
                          <a:effectLst>
                            <a:outerShdw blurRad="38100" dist="38100" dir="2700000" algn="tl">
                              <a:srgbClr val="000000"/>
                            </a:outerShdw>
                          </a:effectLst>
                          <a:latin typeface="Arial" charset="0"/>
                        </a:rPr>
                        <a:t>1=Yes,   2=No,   7=Ref/DK,   8=NA</a:t>
                      </a:r>
                    </a:p>
                  </a:txBody>
                  <a:tcPr anchor="ctr" horzOverflow="overflow">
                    <a:lnL>
                      <a:noFill/>
                    </a:lnL>
                    <a:lnR cap="flat">
                      <a:noFill/>
                    </a:lnR>
                    <a:lnT>
                      <a:noFill/>
                    </a:lnT>
                    <a:lnB>
                      <a:noFill/>
                    </a:lnB>
                    <a:lnTlToBr>
                      <a:noFill/>
                    </a:lnTlToBr>
                    <a:lnBlToTr>
                      <a:noFill/>
                    </a:lnBlToTr>
                    <a:solidFill>
                      <a:srgbClr val="6600CC"/>
                    </a:solidFill>
                  </a:tcPr>
                </a:tc>
              </a:tr>
              <a:tr h="609600">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charset="2"/>
                        <a:buNone/>
                        <a:tabLst/>
                      </a:pPr>
                      <a:r>
                        <a:rPr kumimoji="0" lang="en-US" sz="1200" b="1" i="0" u="none" strike="noStrike" cap="none" normalizeH="0" baseline="0">
                          <a:ln>
                            <a:noFill/>
                          </a:ln>
                          <a:solidFill>
                            <a:schemeClr val="tx1"/>
                          </a:solidFill>
                          <a:effectLst>
                            <a:outerShdw blurRad="38100" dist="38100" dir="2700000" algn="tl">
                              <a:srgbClr val="DDDDDD"/>
                            </a:outerShdw>
                          </a:effectLst>
                          <a:latin typeface="Arial" charset="0"/>
                        </a:rPr>
                        <a:t>4.  Witness in a criminal case (6)</a:t>
                      </a:r>
                    </a:p>
                  </a:txBody>
                  <a:tcPr anchor="ct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charset="2"/>
                        <a:buNone/>
                        <a:tabLst/>
                      </a:pPr>
                      <a:r>
                        <a:rPr kumimoji="0" lang="en-US" sz="1200" b="1" i="0" u="none" strike="noStrike" cap="none" normalizeH="0" baseline="0">
                          <a:ln>
                            <a:noFill/>
                          </a:ln>
                          <a:solidFill>
                            <a:schemeClr val="tx1"/>
                          </a:solidFill>
                          <a:effectLst>
                            <a:outerShdw blurRad="38100" dist="38100" dir="2700000" algn="tl">
                              <a:srgbClr val="DDDDDD"/>
                            </a:outerShdw>
                          </a:effectLst>
                          <a:latin typeface="Arial" charset="0"/>
                        </a:rPr>
                        <a:t>1=Yes,   2=No,   7=Ref/DK,   8=NA</a:t>
                      </a:r>
                    </a:p>
                  </a:txBody>
                  <a:tcPr anchor="ctr" horzOverflow="overflow">
                    <a:lnL>
                      <a:noFill/>
                    </a:lnL>
                    <a:lnR cap="flat">
                      <a:noFill/>
                    </a:lnR>
                    <a:lnT>
                      <a:noFill/>
                    </a:lnT>
                    <a:lnB>
                      <a:noFill/>
                    </a:lnB>
                    <a:lnTlToBr>
                      <a:noFill/>
                    </a:lnTlToBr>
                    <a:lnBlToTr>
                      <a:noFill/>
                    </a:lnBlToTr>
                    <a:noFill/>
                  </a:tcPr>
                </a:tc>
              </a:tr>
              <a:tr h="609600">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charset="2"/>
                        <a:buNone/>
                        <a:tabLst/>
                      </a:pPr>
                      <a:r>
                        <a:rPr kumimoji="0" lang="en-US" sz="1200" b="1" i="0" u="none" strike="noStrike" cap="none" normalizeH="0" baseline="0">
                          <a:ln>
                            <a:noFill/>
                          </a:ln>
                          <a:solidFill>
                            <a:schemeClr val="bg1"/>
                          </a:solidFill>
                          <a:effectLst>
                            <a:outerShdw blurRad="38100" dist="38100" dir="2700000" algn="tl">
                              <a:srgbClr val="000000"/>
                            </a:outerShdw>
                          </a:effectLst>
                          <a:latin typeface="Arial" charset="0"/>
                        </a:rPr>
                        <a:t>5.  Report crime to police (7)</a:t>
                      </a:r>
                    </a:p>
                  </a:txBody>
                  <a:tcPr anchor="ctr" horzOverflow="overflow">
                    <a:lnL cap="flat">
                      <a:noFill/>
                    </a:lnL>
                    <a:lnR>
                      <a:noFill/>
                    </a:lnR>
                    <a:lnT>
                      <a:noFill/>
                    </a:lnT>
                    <a:lnB>
                      <a:noFill/>
                    </a:lnB>
                    <a:lnTlToBr>
                      <a:noFill/>
                    </a:lnTlToBr>
                    <a:lnBlToTr>
                      <a:noFill/>
                    </a:lnBlToTr>
                    <a:solidFill>
                      <a:srgbClr val="6600CC"/>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charset="2"/>
                        <a:buNone/>
                        <a:tabLst/>
                      </a:pPr>
                      <a:r>
                        <a:rPr kumimoji="0" lang="en-US" sz="1200" b="1" i="0" u="none" strike="noStrike" cap="none" normalizeH="0" baseline="0">
                          <a:ln>
                            <a:noFill/>
                          </a:ln>
                          <a:solidFill>
                            <a:schemeClr val="bg1"/>
                          </a:solidFill>
                          <a:effectLst>
                            <a:outerShdw blurRad="38100" dist="38100" dir="2700000" algn="tl">
                              <a:srgbClr val="000000"/>
                            </a:outerShdw>
                          </a:effectLst>
                          <a:latin typeface="Arial" charset="0"/>
                        </a:rPr>
                        <a:t>1=Yes,   2=No,   7=Ref/DK,   8=NA</a:t>
                      </a:r>
                    </a:p>
                  </a:txBody>
                  <a:tcPr anchor="ctr" horzOverflow="overflow">
                    <a:lnL>
                      <a:noFill/>
                    </a:lnL>
                    <a:lnR cap="flat">
                      <a:noFill/>
                    </a:lnR>
                    <a:lnT>
                      <a:noFill/>
                    </a:lnT>
                    <a:lnB>
                      <a:noFill/>
                    </a:lnB>
                    <a:lnTlToBr>
                      <a:noFill/>
                    </a:lnTlToBr>
                    <a:lnBlToTr>
                      <a:noFill/>
                    </a:lnBlToTr>
                    <a:solidFill>
                      <a:srgbClr val="6600CC"/>
                    </a:solidFill>
                  </a:tcPr>
                </a:tc>
              </a:tr>
              <a:tr h="609600">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charset="2"/>
                        <a:buNone/>
                        <a:tabLst/>
                      </a:pPr>
                      <a:r>
                        <a:rPr kumimoji="0" lang="en-US" sz="1200" b="1" i="0" u="none" strike="noStrike" cap="none" normalizeH="0" baseline="0">
                          <a:ln>
                            <a:noFill/>
                          </a:ln>
                          <a:solidFill>
                            <a:schemeClr val="tx1"/>
                          </a:solidFill>
                          <a:effectLst>
                            <a:outerShdw blurRad="38100" dist="38100" dir="2700000" algn="tl">
                              <a:srgbClr val="DDDDDD"/>
                            </a:outerShdw>
                          </a:effectLst>
                          <a:latin typeface="Arial" charset="0"/>
                        </a:rPr>
                        <a:t>6.  Victim of crime (8)</a:t>
                      </a:r>
                    </a:p>
                  </a:txBody>
                  <a:tcPr anchor="ctr" horzOverflow="overflow">
                    <a:lnL cap="flat">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charset="2"/>
                        <a:buNone/>
                        <a:tabLst/>
                      </a:pPr>
                      <a:r>
                        <a:rPr kumimoji="0" lang="en-US" sz="1200" b="1" i="0" u="none" strike="noStrike" cap="none" normalizeH="0" baseline="0">
                          <a:ln>
                            <a:noFill/>
                          </a:ln>
                          <a:solidFill>
                            <a:schemeClr val="tx1"/>
                          </a:solidFill>
                          <a:effectLst>
                            <a:outerShdw blurRad="38100" dist="38100" dir="2700000" algn="tl">
                              <a:srgbClr val="DDDDDD"/>
                            </a:outerShdw>
                          </a:effectLst>
                          <a:latin typeface="Arial" charset="0"/>
                        </a:rPr>
                        <a:t>1=Yes,   2=No,   7=Ref/DK,   8=NA</a:t>
                      </a:r>
                    </a:p>
                  </a:txBody>
                  <a:tcPr anchor="ctr" horzOverflow="overflow">
                    <a:lnL>
                      <a:noFill/>
                    </a:lnL>
                    <a:lnR cap="flat">
                      <a:noFill/>
                    </a:lnR>
                    <a:lnT>
                      <a:noFill/>
                    </a:lnT>
                    <a:lnB cap="flat">
                      <a:noFill/>
                    </a:lnB>
                    <a:lnTlToBr>
                      <a:noFill/>
                    </a:lnTlToBr>
                    <a:lnBlToTr>
                      <a:noFill/>
                    </a:lnBlToTr>
                    <a:noFill/>
                  </a:tcPr>
                </a:tc>
              </a:tr>
            </a:tbl>
          </a:graphicData>
        </a:graphic>
      </p:graphicFrame>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Number Placeholder 5"/>
          <p:cNvSpPr>
            <a:spLocks noGrp="1"/>
          </p:cNvSpPr>
          <p:nvPr>
            <p:ph type="sldNum" sz="quarter" idx="12"/>
          </p:nvPr>
        </p:nvSpPr>
        <p:spPr>
          <a:noFill/>
        </p:spPr>
        <p:txBody>
          <a:bodyPr/>
          <a:lstStyle/>
          <a:p>
            <a:fld id="{EE164D1A-3B5C-4358-9E53-9A12BED015D3}" type="slidenum">
              <a:rPr lang="en-US"/>
              <a:pPr/>
              <a:t>33</a:t>
            </a:fld>
            <a:endParaRPr lang="en-US"/>
          </a:p>
        </p:txBody>
      </p:sp>
      <p:sp>
        <p:nvSpPr>
          <p:cNvPr id="70658" name="Rectangle 2"/>
          <p:cNvSpPr>
            <a:spLocks noGrp="1" noChangeArrowheads="1"/>
          </p:cNvSpPr>
          <p:nvPr>
            <p:ph type="title"/>
          </p:nvPr>
        </p:nvSpPr>
        <p:spPr/>
        <p:txBody>
          <a:bodyPr/>
          <a:lstStyle/>
          <a:p>
            <a:pPr eaLnBrk="1" hangingPunct="1">
              <a:defRPr/>
            </a:pPr>
            <a:r>
              <a:rPr lang="en-US" sz="3200" b="1">
                <a:effectLst>
                  <a:outerShdw blurRad="38100" dist="38100" dir="2700000" algn="tl">
                    <a:srgbClr val="DDDDDD"/>
                  </a:outerShdw>
                </a:effectLst>
                <a:ea typeface="+mj-ea"/>
                <a:cs typeface="+mj-cs"/>
              </a:rPr>
              <a:t>Data Cleaning...a fundamental activity</a:t>
            </a:r>
          </a:p>
        </p:txBody>
      </p:sp>
      <p:sp>
        <p:nvSpPr>
          <p:cNvPr id="70659" name="Rectangle 3"/>
          <p:cNvSpPr>
            <a:spLocks noGrp="1" noChangeArrowheads="1"/>
          </p:cNvSpPr>
          <p:nvPr>
            <p:ph type="body" idx="1"/>
          </p:nvPr>
        </p:nvSpPr>
        <p:spPr/>
        <p:txBody>
          <a:bodyPr/>
          <a:lstStyle/>
          <a:p>
            <a:pPr eaLnBrk="1" hangingPunct="1">
              <a:lnSpc>
                <a:spcPct val="80000"/>
              </a:lnSpc>
            </a:pPr>
            <a:r>
              <a:rPr lang="en-US" sz="1900" b="1" smtClean="0">
                <a:effectLst>
                  <a:outerShdw blurRad="38100" dist="38100" dir="2700000" algn="tl">
                    <a:srgbClr val="C0C0C0"/>
                  </a:outerShdw>
                </a:effectLst>
              </a:rPr>
              <a:t>The process of detecting and correcting coding errors</a:t>
            </a:r>
          </a:p>
          <a:p>
            <a:pPr eaLnBrk="1" hangingPunct="1">
              <a:lnSpc>
                <a:spcPct val="80000"/>
              </a:lnSpc>
            </a:pPr>
            <a:endParaRPr lang="en-US" sz="1800" b="1" smtClean="0">
              <a:effectLst>
                <a:outerShdw blurRad="38100" dist="38100" dir="2700000" algn="tl">
                  <a:srgbClr val="C0C0C0"/>
                </a:outerShdw>
              </a:effectLst>
            </a:endParaRPr>
          </a:p>
          <a:p>
            <a:pPr eaLnBrk="1" hangingPunct="1">
              <a:lnSpc>
                <a:spcPct val="80000"/>
              </a:lnSpc>
            </a:pPr>
            <a:r>
              <a:rPr lang="en-US" sz="1900" b="1" smtClean="0">
                <a:effectLst>
                  <a:outerShdw blurRad="38100" dist="38100" dir="2700000" algn="tl">
                    <a:srgbClr val="C0C0C0"/>
                  </a:outerShdw>
                </a:effectLst>
              </a:rPr>
              <a:t>Two types</a:t>
            </a:r>
            <a:r>
              <a:rPr lang="en-US" sz="2000" b="1" smtClean="0">
                <a:effectLst>
                  <a:outerShdw blurRad="38100" dist="38100" dir="2700000" algn="tl">
                    <a:srgbClr val="C0C0C0"/>
                  </a:outerShdw>
                </a:effectLst>
              </a:rPr>
              <a:t> </a:t>
            </a:r>
          </a:p>
          <a:p>
            <a:pPr eaLnBrk="1" hangingPunct="1">
              <a:lnSpc>
                <a:spcPct val="80000"/>
              </a:lnSpc>
            </a:pPr>
            <a:endParaRPr lang="en-US" sz="2000" b="1" smtClean="0">
              <a:effectLst>
                <a:outerShdw blurRad="38100" dist="38100" dir="2700000" algn="tl">
                  <a:srgbClr val="C0C0C0"/>
                </a:outerShdw>
              </a:effectLst>
            </a:endParaRPr>
          </a:p>
          <a:p>
            <a:pPr lvl="1" eaLnBrk="1" hangingPunct="1">
              <a:lnSpc>
                <a:spcPct val="80000"/>
              </a:lnSpc>
            </a:pPr>
            <a:r>
              <a:rPr lang="en-US" sz="1800" b="1" smtClean="0">
                <a:solidFill>
                  <a:schemeClr val="accent2"/>
                </a:solidFill>
                <a:effectLst>
                  <a:outerShdw blurRad="38100" dist="38100" dir="2700000" algn="tl">
                    <a:srgbClr val="C0C0C0"/>
                  </a:outerShdw>
                </a:effectLst>
              </a:rPr>
              <a:t>Possible-code cleaning</a:t>
            </a:r>
            <a:r>
              <a:rPr lang="en-US" sz="1800" b="1" smtClean="0">
                <a:effectLst>
                  <a:outerShdw blurRad="38100" dist="38100" dir="2700000" algn="tl">
                    <a:srgbClr val="C0C0C0"/>
                  </a:outerShdw>
                </a:effectLst>
              </a:rPr>
              <a:t>--for any given variable there are only a specified set of codes possible</a:t>
            </a:r>
          </a:p>
          <a:p>
            <a:pPr lvl="2" eaLnBrk="1" hangingPunct="1">
              <a:lnSpc>
                <a:spcPct val="80000"/>
              </a:lnSpc>
            </a:pPr>
            <a:endParaRPr lang="en-US" sz="1600" b="1" i="1" smtClean="0">
              <a:solidFill>
                <a:srgbClr val="6600CC"/>
              </a:solidFill>
              <a:effectLst>
                <a:outerShdw blurRad="38100" dist="38100" dir="2700000" algn="tl">
                  <a:srgbClr val="C0C0C0"/>
                </a:outerShdw>
              </a:effectLst>
            </a:endParaRPr>
          </a:p>
          <a:p>
            <a:pPr lvl="2" eaLnBrk="1" hangingPunct="1">
              <a:lnSpc>
                <a:spcPct val="80000"/>
              </a:lnSpc>
            </a:pPr>
            <a:r>
              <a:rPr lang="en-US" sz="1600" b="1" i="1" smtClean="0">
                <a:solidFill>
                  <a:srgbClr val="6600CC"/>
                </a:solidFill>
                <a:effectLst>
                  <a:outerShdw blurRad="38100" dist="38100" dir="2700000" algn="tl">
                    <a:srgbClr val="C0C0C0"/>
                  </a:outerShdw>
                </a:effectLst>
              </a:rPr>
              <a:t>Example</a:t>
            </a:r>
            <a:r>
              <a:rPr lang="en-US" sz="1600" b="1" smtClean="0">
                <a:effectLst>
                  <a:outerShdw blurRad="38100" dist="38100" dir="2700000" algn="tl">
                    <a:srgbClr val="C0C0C0"/>
                  </a:outerShdw>
                </a:effectLst>
              </a:rPr>
              <a:t>, gender--computer program would "beep" when an erroneous code is entered and refuse the code</a:t>
            </a:r>
          </a:p>
          <a:p>
            <a:pPr lvl="2" eaLnBrk="1" hangingPunct="1">
              <a:lnSpc>
                <a:spcPct val="80000"/>
              </a:lnSpc>
            </a:pPr>
            <a:endParaRPr lang="en-US" sz="1600" b="1" smtClean="0">
              <a:effectLst>
                <a:outerShdw blurRad="38100" dist="38100" dir="2700000" algn="tl">
                  <a:srgbClr val="C0C0C0"/>
                </a:outerShdw>
              </a:effectLst>
            </a:endParaRPr>
          </a:p>
          <a:p>
            <a:pPr lvl="2" eaLnBrk="1" hangingPunct="1">
              <a:lnSpc>
                <a:spcPct val="80000"/>
              </a:lnSpc>
            </a:pPr>
            <a:r>
              <a:rPr lang="en-US" sz="1600" b="1" smtClean="0">
                <a:effectLst>
                  <a:outerShdw blurRad="38100" dist="38100" dir="2700000" algn="tl">
                    <a:srgbClr val="C0C0C0"/>
                  </a:outerShdw>
                </a:effectLst>
              </a:rPr>
              <a:t>Family Court experience with gender codes </a:t>
            </a:r>
          </a:p>
          <a:p>
            <a:pPr eaLnBrk="1" hangingPunct="1">
              <a:lnSpc>
                <a:spcPct val="80000"/>
              </a:lnSpc>
            </a:pPr>
            <a:endParaRPr lang="en-US" sz="2000" b="1" smtClean="0">
              <a:effectLst>
                <a:outerShdw blurRad="38100" dist="38100" dir="2700000" algn="tl">
                  <a:srgbClr val="C0C0C0"/>
                </a:outerShdw>
              </a:effectLst>
            </a:endParaRPr>
          </a:p>
          <a:p>
            <a:pPr lvl="1" eaLnBrk="1" hangingPunct="1">
              <a:lnSpc>
                <a:spcPct val="80000"/>
              </a:lnSpc>
            </a:pPr>
            <a:r>
              <a:rPr lang="en-US" sz="1800" b="1" smtClean="0">
                <a:solidFill>
                  <a:schemeClr val="accent2"/>
                </a:solidFill>
                <a:effectLst>
                  <a:outerShdw blurRad="38100" dist="38100" dir="2700000" algn="tl">
                    <a:srgbClr val="C0C0C0"/>
                  </a:outerShdw>
                </a:effectLst>
              </a:rPr>
              <a:t>Contingency Cleaning</a:t>
            </a:r>
            <a:r>
              <a:rPr lang="en-US" sz="1800" b="1" smtClean="0">
                <a:effectLst>
                  <a:outerShdw blurRad="38100" dist="38100" dir="2700000" algn="tl">
                    <a:srgbClr val="C0C0C0"/>
                  </a:outerShdw>
                </a:effectLst>
              </a:rPr>
              <a:t>--process of checking only those cases that should have data on a particular variable </a:t>
            </a:r>
            <a:r>
              <a:rPr lang="en-US" sz="1800" b="1" smtClean="0">
                <a:solidFill>
                  <a:srgbClr val="6600CC"/>
                </a:solidFill>
                <a:effectLst>
                  <a:outerShdw blurRad="38100" dist="38100" dir="2700000" algn="tl">
                    <a:srgbClr val="C0C0C0"/>
                  </a:outerShdw>
                </a:effectLst>
              </a:rPr>
              <a:t>do</a:t>
            </a:r>
            <a:r>
              <a:rPr lang="en-US" sz="1800" b="1" smtClean="0">
                <a:effectLst>
                  <a:outerShdw blurRad="38100" dist="38100" dir="2700000" algn="tl">
                    <a:srgbClr val="C0C0C0"/>
                  </a:outerShdw>
                </a:effectLst>
              </a:rPr>
              <a:t> </a:t>
            </a:r>
            <a:r>
              <a:rPr lang="en-US" sz="1800" b="1" smtClean="0">
                <a:solidFill>
                  <a:srgbClr val="6600CC"/>
                </a:solidFill>
                <a:effectLst>
                  <a:outerShdw blurRad="38100" dist="38100" dir="2700000" algn="tl">
                    <a:srgbClr val="C0C0C0"/>
                  </a:outerShdw>
                </a:effectLst>
              </a:rPr>
              <a:t>in fact have such data</a:t>
            </a:r>
            <a:endParaRPr lang="en-US" sz="2000" smtClean="0">
              <a:solidFill>
                <a:srgbClr val="6600CC"/>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Number Placeholder 5"/>
          <p:cNvSpPr>
            <a:spLocks noGrp="1"/>
          </p:cNvSpPr>
          <p:nvPr>
            <p:ph type="sldNum" sz="quarter" idx="12"/>
          </p:nvPr>
        </p:nvSpPr>
        <p:spPr>
          <a:noFill/>
        </p:spPr>
        <p:txBody>
          <a:bodyPr/>
          <a:lstStyle/>
          <a:p>
            <a:fld id="{6F2C1C0A-EB6F-4E07-A457-2C6E61327856}" type="slidenum">
              <a:rPr lang="en-US"/>
              <a:pPr/>
              <a:t>4</a:t>
            </a:fld>
            <a:endParaRPr lang="en-US"/>
          </a:p>
        </p:txBody>
      </p:sp>
      <p:sp>
        <p:nvSpPr>
          <p:cNvPr id="32770" name="Rectangle 2"/>
          <p:cNvSpPr>
            <a:spLocks noGrp="1" noChangeArrowheads="1"/>
          </p:cNvSpPr>
          <p:nvPr>
            <p:ph type="title"/>
          </p:nvPr>
        </p:nvSpPr>
        <p:spPr/>
        <p:txBody>
          <a:bodyPr/>
          <a:lstStyle/>
          <a:p>
            <a:pPr eaLnBrk="1" hangingPunct="1">
              <a:defRPr/>
            </a:pPr>
            <a:r>
              <a:rPr lang="en-US" sz="3200" b="1">
                <a:effectLst>
                  <a:outerShdw blurRad="38100" dist="38100" dir="2700000" algn="tl">
                    <a:srgbClr val="DDDDDD"/>
                  </a:outerShdw>
                </a:effectLst>
                <a:ea typeface="+mj-ea"/>
                <a:cs typeface="+mj-cs"/>
              </a:rPr>
              <a:t>Guidelines for Asking Questions, </a:t>
            </a:r>
            <a:r>
              <a:rPr lang="en-US" sz="2400" b="1">
                <a:effectLst>
                  <a:outerShdw blurRad="38100" dist="38100" dir="2700000" algn="tl">
                    <a:srgbClr val="DDDDDD"/>
                  </a:outerShdw>
                </a:effectLst>
                <a:ea typeface="+mj-ea"/>
                <a:cs typeface="+mj-cs"/>
              </a:rPr>
              <a:t>p.2</a:t>
            </a:r>
          </a:p>
        </p:txBody>
      </p:sp>
      <p:sp>
        <p:nvSpPr>
          <p:cNvPr id="32771" name="Rectangle 3"/>
          <p:cNvSpPr>
            <a:spLocks noGrp="1" noChangeArrowheads="1"/>
          </p:cNvSpPr>
          <p:nvPr>
            <p:ph type="body" idx="1"/>
          </p:nvPr>
        </p:nvSpPr>
        <p:spPr/>
        <p:txBody>
          <a:bodyPr/>
          <a:lstStyle/>
          <a:p>
            <a:pPr eaLnBrk="1" hangingPunct="1">
              <a:defRPr/>
            </a:pPr>
            <a:r>
              <a:rPr lang="en-US" b="1">
                <a:effectLst>
                  <a:outerShdw blurRad="38100" dist="38100" dir="2700000" algn="tl">
                    <a:srgbClr val="DDDDDD"/>
                  </a:outerShdw>
                </a:effectLst>
                <a:ea typeface="+mn-ea"/>
                <a:cs typeface="+mn-cs"/>
              </a:rPr>
              <a:t>Make items clear</a:t>
            </a:r>
          </a:p>
          <a:p>
            <a:pPr lvl="1" eaLnBrk="1" hangingPunct="1">
              <a:buFont typeface="Wingdings" charset="2"/>
              <a:buNone/>
              <a:defRPr/>
            </a:pPr>
            <a:endParaRPr lang="en-US"/>
          </a:p>
          <a:p>
            <a:pPr lvl="1" eaLnBrk="1" hangingPunct="1">
              <a:defRPr/>
            </a:pPr>
            <a:r>
              <a:rPr lang="en-US"/>
              <a:t>Babbie uses examples of "proposed peace plan"...Which peace plan? </a:t>
            </a:r>
          </a:p>
          <a:p>
            <a:pPr lvl="1" eaLnBrk="1" hangingPunct="1">
              <a:defRPr/>
            </a:pPr>
            <a:endParaRPr lang="en-US"/>
          </a:p>
          <a:p>
            <a:pPr lvl="1" eaLnBrk="1" hangingPunct="1">
              <a:defRPr/>
            </a:pPr>
            <a:r>
              <a:rPr lang="en-US"/>
              <a:t>And, employment "last week"...Monday through Friday or Sunday through Saturday as the Census Bureau defines week?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p:cNvSpPr>
            <a:spLocks noGrp="1"/>
          </p:cNvSpPr>
          <p:nvPr>
            <p:ph type="sldNum" sz="quarter" idx="12"/>
          </p:nvPr>
        </p:nvSpPr>
        <p:spPr>
          <a:noFill/>
        </p:spPr>
        <p:txBody>
          <a:bodyPr/>
          <a:lstStyle/>
          <a:p>
            <a:fld id="{7BCC16B9-6F73-42CE-B39E-E65E22690837}" type="slidenum">
              <a:rPr lang="en-US"/>
              <a:pPr/>
              <a:t>5</a:t>
            </a:fld>
            <a:endParaRPr lang="en-US"/>
          </a:p>
        </p:txBody>
      </p:sp>
      <p:sp>
        <p:nvSpPr>
          <p:cNvPr id="33794" name="Rectangle 2"/>
          <p:cNvSpPr>
            <a:spLocks noGrp="1" noChangeArrowheads="1"/>
          </p:cNvSpPr>
          <p:nvPr>
            <p:ph type="title"/>
          </p:nvPr>
        </p:nvSpPr>
        <p:spPr/>
        <p:txBody>
          <a:bodyPr/>
          <a:lstStyle/>
          <a:p>
            <a:pPr eaLnBrk="1" hangingPunct="1">
              <a:defRPr/>
            </a:pPr>
            <a:r>
              <a:rPr lang="en-US" sz="3200" b="1">
                <a:effectLst>
                  <a:outerShdw blurRad="38100" dist="38100" dir="2700000" algn="tl">
                    <a:srgbClr val="DDDDDD"/>
                  </a:outerShdw>
                </a:effectLst>
                <a:ea typeface="+mj-ea"/>
                <a:cs typeface="+mj-cs"/>
              </a:rPr>
              <a:t>Guidelines for Asking Questions, </a:t>
            </a:r>
            <a:r>
              <a:rPr lang="en-US" sz="2400" b="1">
                <a:effectLst>
                  <a:outerShdw blurRad="38100" dist="38100" dir="2700000" algn="tl">
                    <a:srgbClr val="DDDDDD"/>
                  </a:outerShdw>
                </a:effectLst>
                <a:ea typeface="+mj-ea"/>
                <a:cs typeface="+mj-cs"/>
              </a:rPr>
              <a:t>p.3</a:t>
            </a:r>
          </a:p>
        </p:txBody>
      </p:sp>
      <p:sp>
        <p:nvSpPr>
          <p:cNvPr id="33795" name="Rectangle 3"/>
          <p:cNvSpPr>
            <a:spLocks noGrp="1" noChangeArrowheads="1"/>
          </p:cNvSpPr>
          <p:nvPr>
            <p:ph type="body" idx="1"/>
          </p:nvPr>
        </p:nvSpPr>
        <p:spPr/>
        <p:txBody>
          <a:bodyPr/>
          <a:lstStyle/>
          <a:p>
            <a:pPr eaLnBrk="1" hangingPunct="1"/>
            <a:r>
              <a:rPr lang="en-US" b="1" smtClean="0">
                <a:effectLst>
                  <a:outerShdw blurRad="38100" dist="38100" dir="2700000" algn="tl">
                    <a:srgbClr val="C0C0C0"/>
                  </a:outerShdw>
                </a:effectLst>
              </a:rPr>
              <a:t>Avoid double-barreled questions</a:t>
            </a:r>
          </a:p>
          <a:p>
            <a:pPr eaLnBrk="1" hangingPunct="1"/>
            <a:endParaRPr lang="en-US" smtClean="0"/>
          </a:p>
          <a:p>
            <a:pPr lvl="1" eaLnBrk="1" hangingPunct="1"/>
            <a:r>
              <a:rPr lang="en-US" i="1" smtClean="0">
                <a:solidFill>
                  <a:srgbClr val="6600CC"/>
                </a:solidFill>
                <a:effectLst>
                  <a:outerShdw blurRad="38100" dist="38100" dir="2700000" algn="tl">
                    <a:srgbClr val="C0C0C0"/>
                  </a:outerShdw>
                </a:effectLst>
              </a:rPr>
              <a:t>Example:</a:t>
            </a:r>
            <a:r>
              <a:rPr lang="en-US" smtClean="0"/>
              <a:t> "Did you walk to work or carry your lunch?" …..Yes or No</a:t>
            </a:r>
          </a:p>
          <a:p>
            <a:pPr lvl="1" eaLnBrk="1" hangingPunct="1"/>
            <a:endParaRPr lang="en-US" smtClean="0"/>
          </a:p>
          <a:p>
            <a:pPr lvl="1" eaLnBrk="1" hangingPunct="1"/>
            <a:r>
              <a:rPr lang="en-US" smtClean="0"/>
              <a:t>Regardless of the answer you get from the respondent, you don’t know what information you have.</a:t>
            </a:r>
          </a:p>
          <a:p>
            <a:pPr lvl="1" eaLnBrk="1" hangingPunct="1">
              <a:buFont typeface="Wingdings" charset="2"/>
              <a:buNone/>
            </a:pPr>
            <a:endParaRPr lang="en-US"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Number Placeholder 5"/>
          <p:cNvSpPr>
            <a:spLocks noGrp="1"/>
          </p:cNvSpPr>
          <p:nvPr>
            <p:ph type="sldNum" sz="quarter" idx="12"/>
          </p:nvPr>
        </p:nvSpPr>
        <p:spPr>
          <a:noFill/>
        </p:spPr>
        <p:txBody>
          <a:bodyPr/>
          <a:lstStyle/>
          <a:p>
            <a:fld id="{812D99FB-89F3-4A92-B440-F42782B041E0}" type="slidenum">
              <a:rPr lang="en-US"/>
              <a:pPr/>
              <a:t>6</a:t>
            </a:fld>
            <a:endParaRPr lang="en-US"/>
          </a:p>
        </p:txBody>
      </p:sp>
      <p:sp>
        <p:nvSpPr>
          <p:cNvPr id="34818" name="Rectangle 2"/>
          <p:cNvSpPr>
            <a:spLocks noGrp="1" noChangeArrowheads="1"/>
          </p:cNvSpPr>
          <p:nvPr>
            <p:ph type="title"/>
          </p:nvPr>
        </p:nvSpPr>
        <p:spPr/>
        <p:txBody>
          <a:bodyPr/>
          <a:lstStyle/>
          <a:p>
            <a:pPr eaLnBrk="1" hangingPunct="1">
              <a:defRPr/>
            </a:pPr>
            <a:r>
              <a:rPr lang="en-US" b="1">
                <a:effectLst>
                  <a:outerShdw blurRad="38100" dist="38100" dir="2700000" algn="tl">
                    <a:srgbClr val="DDDDDD"/>
                  </a:outerShdw>
                </a:effectLst>
                <a:ea typeface="+mj-ea"/>
                <a:cs typeface="+mj-cs"/>
              </a:rPr>
              <a:t>Double-barreled to the max</a:t>
            </a:r>
          </a:p>
        </p:txBody>
      </p:sp>
      <p:sp>
        <p:nvSpPr>
          <p:cNvPr id="34819" name="Rectangle 3"/>
          <p:cNvSpPr>
            <a:spLocks noGrp="1" noChangeArrowheads="1"/>
          </p:cNvSpPr>
          <p:nvPr>
            <p:ph type="body" idx="1"/>
          </p:nvPr>
        </p:nvSpPr>
        <p:spPr/>
        <p:txBody>
          <a:bodyPr/>
          <a:lstStyle/>
          <a:p>
            <a:pPr eaLnBrk="1" hangingPunct="1"/>
            <a:r>
              <a:rPr lang="en-US" sz="2600" b="1" smtClean="0">
                <a:effectLst>
                  <a:outerShdw blurRad="38100" dist="38100" dir="2700000" algn="tl">
                    <a:srgbClr val="C0C0C0"/>
                  </a:outerShdw>
                </a:effectLst>
              </a:rPr>
              <a:t>Question on 1986 Harris poll re: American public opinion about Libya</a:t>
            </a:r>
          </a:p>
          <a:p>
            <a:pPr eaLnBrk="1" hangingPunct="1">
              <a:buFont typeface="Wingdings" charset="2"/>
              <a:buNone/>
            </a:pPr>
            <a:endParaRPr lang="en-US" sz="2600" smtClean="0"/>
          </a:p>
          <a:p>
            <a:pPr lvl="1" eaLnBrk="1" hangingPunct="1"/>
            <a:r>
              <a:rPr lang="en-US" sz="2000" b="1" smtClean="0">
                <a:solidFill>
                  <a:schemeClr val="accent2"/>
                </a:solidFill>
              </a:rPr>
              <a:t>If Libya now increases terrorist acts against the U.S. and we keep inflicting more damage on Libya, then inevitably it will all end in the U.S. going to war and finally invading that country which would be wrong</a:t>
            </a:r>
            <a:r>
              <a:rPr lang="en-US" sz="2000" b="1" smtClean="0"/>
              <a:t>.</a:t>
            </a:r>
          </a:p>
          <a:p>
            <a:pPr lvl="1" eaLnBrk="1" hangingPunct="1"/>
            <a:endParaRPr lang="en-US" sz="2200" smtClean="0"/>
          </a:p>
          <a:p>
            <a:pPr lvl="1" eaLnBrk="1" hangingPunct="1"/>
            <a:r>
              <a:rPr lang="en-US" sz="2200" smtClean="0"/>
              <a:t>Respondents were given opportunity to answer “Agree”, “Disagree” or “Not sure”</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5"/>
          <p:cNvSpPr>
            <a:spLocks noGrp="1"/>
          </p:cNvSpPr>
          <p:nvPr>
            <p:ph type="sldNum" sz="quarter" idx="12"/>
          </p:nvPr>
        </p:nvSpPr>
        <p:spPr>
          <a:noFill/>
        </p:spPr>
        <p:txBody>
          <a:bodyPr/>
          <a:lstStyle/>
          <a:p>
            <a:fld id="{3F88EA07-32CF-4E66-B310-05B729080C67}" type="slidenum">
              <a:rPr lang="en-US"/>
              <a:pPr/>
              <a:t>7</a:t>
            </a:fld>
            <a:endParaRPr lang="en-US"/>
          </a:p>
        </p:txBody>
      </p:sp>
      <p:sp>
        <p:nvSpPr>
          <p:cNvPr id="23555" name="Rectangle 2"/>
          <p:cNvSpPr>
            <a:spLocks noGrp="1" noChangeArrowheads="1"/>
          </p:cNvSpPr>
          <p:nvPr>
            <p:ph type="title"/>
          </p:nvPr>
        </p:nvSpPr>
        <p:spPr/>
        <p:txBody>
          <a:bodyPr/>
          <a:lstStyle/>
          <a:p>
            <a:pPr eaLnBrk="1" hangingPunct="1"/>
            <a:r>
              <a:rPr lang="en-US" smtClean="0"/>
              <a:t>Double-barreled to the max, </a:t>
            </a:r>
            <a:r>
              <a:rPr lang="en-US" sz="2400" b="1" smtClean="0"/>
              <a:t>p.2</a:t>
            </a:r>
          </a:p>
        </p:txBody>
      </p:sp>
      <p:sp>
        <p:nvSpPr>
          <p:cNvPr id="35843" name="Rectangle 3"/>
          <p:cNvSpPr>
            <a:spLocks noGrp="1" noChangeArrowheads="1"/>
          </p:cNvSpPr>
          <p:nvPr>
            <p:ph type="body" idx="1"/>
          </p:nvPr>
        </p:nvSpPr>
        <p:spPr>
          <a:xfrm>
            <a:off x="566738" y="1752600"/>
            <a:ext cx="8001000" cy="4419600"/>
          </a:xfrm>
        </p:spPr>
        <p:txBody>
          <a:bodyPr/>
          <a:lstStyle/>
          <a:p>
            <a:pPr eaLnBrk="1" hangingPunct="1">
              <a:lnSpc>
                <a:spcPct val="90000"/>
              </a:lnSpc>
            </a:pPr>
            <a:r>
              <a:rPr lang="en-US" sz="2100" b="1" smtClean="0">
                <a:effectLst>
                  <a:outerShdw blurRad="38100" dist="38100" dir="2700000" algn="tl">
                    <a:srgbClr val="C0C0C0"/>
                  </a:outerShdw>
                </a:effectLst>
              </a:rPr>
              <a:t>Notice the elements contained in the complex statement</a:t>
            </a:r>
          </a:p>
          <a:p>
            <a:pPr eaLnBrk="1" hangingPunct="1">
              <a:lnSpc>
                <a:spcPct val="90000"/>
              </a:lnSpc>
            </a:pPr>
            <a:endParaRPr lang="en-US" sz="2100" smtClean="0"/>
          </a:p>
          <a:p>
            <a:pPr lvl="1" eaLnBrk="1" hangingPunct="1">
              <a:lnSpc>
                <a:spcPct val="90000"/>
              </a:lnSpc>
            </a:pPr>
            <a:r>
              <a:rPr lang="en-US" sz="2000" smtClean="0"/>
              <a:t>Will Libya increase its terrorist acts against the U.S.?</a:t>
            </a:r>
          </a:p>
          <a:p>
            <a:pPr lvl="1" eaLnBrk="1" hangingPunct="1">
              <a:lnSpc>
                <a:spcPct val="90000"/>
              </a:lnSpc>
            </a:pPr>
            <a:r>
              <a:rPr lang="en-US" sz="2000" smtClean="0"/>
              <a:t>Will the U.S. inflict more damage on Libya?</a:t>
            </a:r>
          </a:p>
          <a:p>
            <a:pPr lvl="1" eaLnBrk="1" hangingPunct="1">
              <a:lnSpc>
                <a:spcPct val="90000"/>
              </a:lnSpc>
            </a:pPr>
            <a:r>
              <a:rPr lang="en-US" sz="2000" smtClean="0"/>
              <a:t>Will the U.S. inevitably or otherwise go to war with Libya?</a:t>
            </a:r>
          </a:p>
          <a:p>
            <a:pPr lvl="1" eaLnBrk="1" hangingPunct="1">
              <a:lnSpc>
                <a:spcPct val="90000"/>
              </a:lnSpc>
            </a:pPr>
            <a:r>
              <a:rPr lang="en-US" sz="2000" smtClean="0"/>
              <a:t>Would the U.S. invade Libya?</a:t>
            </a:r>
          </a:p>
          <a:p>
            <a:pPr lvl="1" eaLnBrk="1" hangingPunct="1">
              <a:lnSpc>
                <a:spcPct val="90000"/>
              </a:lnSpc>
            </a:pPr>
            <a:r>
              <a:rPr lang="en-US" sz="2000" smtClean="0"/>
              <a:t>Would that be right or wrong?</a:t>
            </a:r>
          </a:p>
          <a:p>
            <a:pPr eaLnBrk="1" hangingPunct="1">
              <a:lnSpc>
                <a:spcPct val="90000"/>
              </a:lnSpc>
            </a:pPr>
            <a:endParaRPr lang="en-US" sz="2100" smtClean="0"/>
          </a:p>
          <a:p>
            <a:pPr eaLnBrk="1" hangingPunct="1">
              <a:lnSpc>
                <a:spcPct val="90000"/>
              </a:lnSpc>
            </a:pPr>
            <a:r>
              <a:rPr lang="en-US" sz="2100" b="1" smtClean="0">
                <a:effectLst>
                  <a:outerShdw blurRad="38100" dist="38100" dir="2700000" algn="tl">
                    <a:srgbClr val="C0C0C0"/>
                  </a:outerShdw>
                </a:effectLst>
              </a:rPr>
              <a:t>These elements offer the possibility of numerous points of view—far more than the three alternatives offered to the R’s</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Number Placeholder 5"/>
          <p:cNvSpPr>
            <a:spLocks noGrp="1"/>
          </p:cNvSpPr>
          <p:nvPr>
            <p:ph type="sldNum" sz="quarter" idx="12"/>
          </p:nvPr>
        </p:nvSpPr>
        <p:spPr>
          <a:noFill/>
        </p:spPr>
        <p:txBody>
          <a:bodyPr/>
          <a:lstStyle/>
          <a:p>
            <a:fld id="{D8067637-9D17-4EE4-8D54-91D42980A38F}" type="slidenum">
              <a:rPr lang="en-US"/>
              <a:pPr/>
              <a:t>8</a:t>
            </a:fld>
            <a:endParaRPr lang="en-US"/>
          </a:p>
        </p:txBody>
      </p:sp>
      <p:sp>
        <p:nvSpPr>
          <p:cNvPr id="36866" name="Rectangle 2"/>
          <p:cNvSpPr>
            <a:spLocks noGrp="1" noChangeArrowheads="1"/>
          </p:cNvSpPr>
          <p:nvPr>
            <p:ph type="title"/>
          </p:nvPr>
        </p:nvSpPr>
        <p:spPr/>
        <p:txBody>
          <a:bodyPr/>
          <a:lstStyle/>
          <a:p>
            <a:pPr eaLnBrk="1" hangingPunct="1">
              <a:defRPr/>
            </a:pPr>
            <a:r>
              <a:rPr lang="en-US" sz="3200" b="1">
                <a:effectLst>
                  <a:outerShdw blurRad="38100" dist="38100" dir="2700000" algn="tl">
                    <a:srgbClr val="DDDDDD"/>
                  </a:outerShdw>
                </a:effectLst>
                <a:ea typeface="+mj-ea"/>
                <a:cs typeface="+mj-cs"/>
              </a:rPr>
              <a:t>Guidelines for Asking Questions, </a:t>
            </a:r>
            <a:r>
              <a:rPr lang="en-US" sz="2400" b="1">
                <a:effectLst>
                  <a:outerShdw blurRad="38100" dist="38100" dir="2700000" algn="tl">
                    <a:srgbClr val="DDDDDD"/>
                  </a:outerShdw>
                </a:effectLst>
                <a:ea typeface="+mj-ea"/>
                <a:cs typeface="+mj-cs"/>
              </a:rPr>
              <a:t>p.4</a:t>
            </a:r>
          </a:p>
        </p:txBody>
      </p:sp>
      <p:sp>
        <p:nvSpPr>
          <p:cNvPr id="36867" name="Rectangle 3"/>
          <p:cNvSpPr>
            <a:spLocks noGrp="1" noChangeArrowheads="1"/>
          </p:cNvSpPr>
          <p:nvPr>
            <p:ph type="body" idx="1"/>
          </p:nvPr>
        </p:nvSpPr>
        <p:spPr/>
        <p:txBody>
          <a:bodyPr/>
          <a:lstStyle/>
          <a:p>
            <a:pPr eaLnBrk="1" hangingPunct="1">
              <a:lnSpc>
                <a:spcPct val="80000"/>
              </a:lnSpc>
            </a:pPr>
            <a:r>
              <a:rPr lang="en-US" sz="2400" b="1" smtClean="0">
                <a:effectLst>
                  <a:outerShdw blurRad="38100" dist="38100" dir="2700000" algn="tl">
                    <a:srgbClr val="C0C0C0"/>
                  </a:outerShdw>
                </a:effectLst>
              </a:rPr>
              <a:t>Respondents must be </a:t>
            </a:r>
            <a:r>
              <a:rPr lang="en-US" sz="2400" b="1" smtClean="0">
                <a:solidFill>
                  <a:schemeClr val="accent2"/>
                </a:solidFill>
                <a:effectLst>
                  <a:outerShdw blurRad="38100" dist="38100" dir="2700000" algn="tl">
                    <a:srgbClr val="C0C0C0"/>
                  </a:outerShdw>
                </a:effectLst>
              </a:rPr>
              <a:t>competent</a:t>
            </a:r>
            <a:r>
              <a:rPr lang="en-US" sz="2400" b="1" smtClean="0">
                <a:effectLst>
                  <a:outerShdw blurRad="38100" dist="38100" dir="2700000" algn="tl">
                    <a:srgbClr val="C0C0C0"/>
                  </a:outerShdw>
                </a:effectLst>
              </a:rPr>
              <a:t> to answer</a:t>
            </a:r>
          </a:p>
          <a:p>
            <a:pPr eaLnBrk="1" hangingPunct="1">
              <a:lnSpc>
                <a:spcPct val="80000"/>
              </a:lnSpc>
              <a:buFont typeface="Wingdings" charset="2"/>
              <a:buNone/>
            </a:pPr>
            <a:endParaRPr lang="en-US" sz="1400" smtClean="0">
              <a:effectLst>
                <a:outerShdw blurRad="38100" dist="38100" dir="2700000" algn="tl">
                  <a:srgbClr val="C0C0C0"/>
                </a:outerShdw>
              </a:effectLst>
            </a:endParaRPr>
          </a:p>
          <a:p>
            <a:pPr lvl="1" eaLnBrk="1" hangingPunct="1">
              <a:lnSpc>
                <a:spcPct val="80000"/>
              </a:lnSpc>
            </a:pPr>
            <a:r>
              <a:rPr lang="en-US" sz="1500" smtClean="0"/>
              <a:t>Babbie uses example of asking students to indicate the percentage of fees to be used for a long list of activities, about which the respondents have little knowledge</a:t>
            </a:r>
          </a:p>
          <a:p>
            <a:pPr eaLnBrk="1" hangingPunct="1">
              <a:lnSpc>
                <a:spcPct val="80000"/>
              </a:lnSpc>
            </a:pPr>
            <a:endParaRPr lang="en-US" sz="1700" smtClean="0"/>
          </a:p>
          <a:p>
            <a:pPr eaLnBrk="1" hangingPunct="1">
              <a:lnSpc>
                <a:spcPct val="80000"/>
              </a:lnSpc>
            </a:pPr>
            <a:r>
              <a:rPr lang="en-US" sz="2400" b="1" smtClean="0">
                <a:effectLst>
                  <a:outerShdw blurRad="38100" dist="38100" dir="2700000" algn="tl">
                    <a:srgbClr val="C0C0C0"/>
                  </a:outerShdw>
                </a:effectLst>
              </a:rPr>
              <a:t>Respondents must be </a:t>
            </a:r>
            <a:r>
              <a:rPr lang="en-US" sz="2400" b="1" smtClean="0">
                <a:solidFill>
                  <a:schemeClr val="accent2"/>
                </a:solidFill>
                <a:effectLst>
                  <a:outerShdw blurRad="38100" dist="38100" dir="2700000" algn="tl">
                    <a:srgbClr val="C0C0C0"/>
                  </a:outerShdw>
                </a:effectLst>
              </a:rPr>
              <a:t>willing</a:t>
            </a:r>
            <a:r>
              <a:rPr lang="en-US" sz="2400" b="1" smtClean="0">
                <a:effectLst>
                  <a:outerShdw blurRad="38100" dist="38100" dir="2700000" algn="tl">
                    <a:srgbClr val="C0C0C0"/>
                  </a:outerShdw>
                </a:effectLst>
              </a:rPr>
              <a:t> to answer</a:t>
            </a:r>
          </a:p>
          <a:p>
            <a:pPr eaLnBrk="1" hangingPunct="1">
              <a:lnSpc>
                <a:spcPct val="80000"/>
              </a:lnSpc>
            </a:pPr>
            <a:endParaRPr lang="en-US" sz="1700" smtClean="0">
              <a:effectLst>
                <a:outerShdw blurRad="38100" dist="38100" dir="2700000" algn="tl">
                  <a:srgbClr val="C0C0C0"/>
                </a:outerShdw>
              </a:effectLst>
            </a:endParaRPr>
          </a:p>
          <a:p>
            <a:pPr lvl="1" eaLnBrk="1" hangingPunct="1">
              <a:lnSpc>
                <a:spcPct val="80000"/>
              </a:lnSpc>
            </a:pPr>
            <a:r>
              <a:rPr lang="en-US" sz="1500" smtClean="0"/>
              <a:t>There may be a risk to the respondent in answering the question</a:t>
            </a:r>
          </a:p>
          <a:p>
            <a:pPr lvl="1" eaLnBrk="1" hangingPunct="1">
              <a:lnSpc>
                <a:spcPct val="80000"/>
              </a:lnSpc>
              <a:buFont typeface="Wingdings" charset="2"/>
              <a:buNone/>
            </a:pPr>
            <a:endParaRPr lang="en-US" sz="1500" smtClean="0"/>
          </a:p>
          <a:p>
            <a:pPr lvl="1" eaLnBrk="1" hangingPunct="1">
              <a:lnSpc>
                <a:spcPct val="80000"/>
              </a:lnSpc>
            </a:pPr>
            <a:r>
              <a:rPr lang="en-US" sz="1500" smtClean="0"/>
              <a:t>Reluctance may be due to nature of the information sought, but good science and human subjects requirements dictate caution. </a:t>
            </a:r>
          </a:p>
          <a:p>
            <a:pPr lvl="1" eaLnBrk="1" hangingPunct="1">
              <a:lnSpc>
                <a:spcPct val="80000"/>
              </a:lnSpc>
            </a:pPr>
            <a:endParaRPr lang="en-US" sz="1500" i="1" smtClean="0"/>
          </a:p>
          <a:p>
            <a:pPr lvl="1" eaLnBrk="1" hangingPunct="1">
              <a:lnSpc>
                <a:spcPct val="80000"/>
              </a:lnSpc>
            </a:pPr>
            <a:r>
              <a:rPr lang="en-US" sz="1500" i="1" smtClean="0">
                <a:solidFill>
                  <a:srgbClr val="6600CC"/>
                </a:solidFill>
                <a:effectLst>
                  <a:outerShdw blurRad="38100" dist="38100" dir="2700000" algn="tl">
                    <a:srgbClr val="C0C0C0"/>
                  </a:outerShdw>
                </a:effectLst>
              </a:rPr>
              <a:t>Example</a:t>
            </a:r>
            <a:r>
              <a:rPr lang="en-US" sz="1500" smtClean="0">
                <a:solidFill>
                  <a:srgbClr val="6600CC"/>
                </a:solidFill>
                <a:effectLst>
                  <a:outerShdw blurRad="38100" dist="38100" dir="2700000" algn="tl">
                    <a:srgbClr val="C0C0C0"/>
                  </a:outerShdw>
                </a:effectLst>
              </a:rPr>
              <a:t>:</a:t>
            </a:r>
            <a:r>
              <a:rPr lang="en-US" sz="1500" smtClean="0"/>
              <a:t> asking a staff member of a non-profit agency her/his opinion about the leadership qualities of the administrator</a:t>
            </a:r>
          </a:p>
          <a:p>
            <a:pPr lvl="1" eaLnBrk="1" hangingPunct="1">
              <a:lnSpc>
                <a:spcPct val="80000"/>
              </a:lnSpc>
              <a:buFont typeface="Wingdings" charset="2"/>
              <a:buNone/>
            </a:pPr>
            <a:endParaRPr lang="en-US" sz="1500" smtClean="0"/>
          </a:p>
          <a:p>
            <a:pPr lvl="1" eaLnBrk="1" hangingPunct="1">
              <a:lnSpc>
                <a:spcPct val="80000"/>
              </a:lnSpc>
            </a:pPr>
            <a:r>
              <a:rPr lang="en-US" sz="1500" smtClean="0"/>
              <a:t>Using a technique that guarantees anonymity or confidentiality greatly increases R’s willingness to answer questions</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Number Placeholder 5"/>
          <p:cNvSpPr>
            <a:spLocks noGrp="1"/>
          </p:cNvSpPr>
          <p:nvPr>
            <p:ph type="sldNum" sz="quarter" idx="12"/>
          </p:nvPr>
        </p:nvSpPr>
        <p:spPr>
          <a:noFill/>
        </p:spPr>
        <p:txBody>
          <a:bodyPr/>
          <a:lstStyle/>
          <a:p>
            <a:fld id="{7F876209-805B-401E-8787-92C5EA85F886}" type="slidenum">
              <a:rPr lang="en-US"/>
              <a:pPr/>
              <a:t>9</a:t>
            </a:fld>
            <a:endParaRPr lang="en-US"/>
          </a:p>
        </p:txBody>
      </p:sp>
      <p:sp>
        <p:nvSpPr>
          <p:cNvPr id="37890" name="Rectangle 2"/>
          <p:cNvSpPr>
            <a:spLocks noGrp="1" noChangeArrowheads="1"/>
          </p:cNvSpPr>
          <p:nvPr>
            <p:ph type="title"/>
          </p:nvPr>
        </p:nvSpPr>
        <p:spPr/>
        <p:txBody>
          <a:bodyPr/>
          <a:lstStyle/>
          <a:p>
            <a:pPr eaLnBrk="1" hangingPunct="1">
              <a:defRPr/>
            </a:pPr>
            <a:r>
              <a:rPr lang="en-US" sz="3200" b="1">
                <a:effectLst>
                  <a:outerShdw blurRad="38100" dist="38100" dir="2700000" algn="tl">
                    <a:srgbClr val="DDDDDD"/>
                  </a:outerShdw>
                </a:effectLst>
                <a:ea typeface="+mj-ea"/>
                <a:cs typeface="+mj-cs"/>
              </a:rPr>
              <a:t>Guidelines for Asking Questions, </a:t>
            </a:r>
            <a:r>
              <a:rPr lang="en-US" sz="2400" b="1">
                <a:effectLst>
                  <a:outerShdw blurRad="38100" dist="38100" dir="2700000" algn="tl">
                    <a:srgbClr val="DDDDDD"/>
                  </a:outerShdw>
                </a:effectLst>
                <a:ea typeface="+mj-ea"/>
                <a:cs typeface="+mj-cs"/>
              </a:rPr>
              <a:t>p.5</a:t>
            </a:r>
          </a:p>
        </p:txBody>
      </p:sp>
      <p:sp>
        <p:nvSpPr>
          <p:cNvPr id="37891" name="Rectangle 3"/>
          <p:cNvSpPr>
            <a:spLocks noGrp="1" noChangeArrowheads="1"/>
          </p:cNvSpPr>
          <p:nvPr>
            <p:ph type="body" idx="1"/>
          </p:nvPr>
        </p:nvSpPr>
        <p:spPr>
          <a:xfrm>
            <a:off x="566738" y="1676400"/>
            <a:ext cx="8001000" cy="4648200"/>
          </a:xfrm>
        </p:spPr>
        <p:txBody>
          <a:bodyPr/>
          <a:lstStyle/>
          <a:p>
            <a:pPr eaLnBrk="1" hangingPunct="1">
              <a:lnSpc>
                <a:spcPct val="80000"/>
              </a:lnSpc>
            </a:pPr>
            <a:r>
              <a:rPr lang="en-US" sz="2400" b="1" smtClean="0">
                <a:effectLst>
                  <a:outerShdw blurRad="38100" dist="38100" dir="2700000" algn="tl">
                    <a:srgbClr val="C0C0C0"/>
                  </a:outerShdw>
                </a:effectLst>
              </a:rPr>
              <a:t>Questions should be relevant to the Respondent</a:t>
            </a:r>
          </a:p>
          <a:p>
            <a:pPr eaLnBrk="1" hangingPunct="1">
              <a:lnSpc>
                <a:spcPct val="80000"/>
              </a:lnSpc>
            </a:pPr>
            <a:endParaRPr lang="en-US" sz="1600" smtClean="0">
              <a:effectLst>
                <a:outerShdw blurRad="38100" dist="38100" dir="2700000" algn="tl">
                  <a:srgbClr val="C0C0C0"/>
                </a:outerShdw>
              </a:effectLst>
            </a:endParaRPr>
          </a:p>
          <a:p>
            <a:pPr lvl="1" eaLnBrk="1" hangingPunct="1">
              <a:lnSpc>
                <a:spcPct val="80000"/>
              </a:lnSpc>
            </a:pPr>
            <a:r>
              <a:rPr lang="en-US" sz="1800" smtClean="0"/>
              <a:t>Babbie uses example of </a:t>
            </a:r>
            <a:r>
              <a:rPr lang="en-US" sz="1800" b="1" smtClean="0">
                <a:solidFill>
                  <a:schemeClr val="accent2"/>
                </a:solidFill>
                <a:effectLst>
                  <a:outerShdw blurRad="38100" dist="38100" dir="2700000" algn="tl">
                    <a:srgbClr val="C0C0C0"/>
                  </a:outerShdw>
                </a:effectLst>
              </a:rPr>
              <a:t>fictitious</a:t>
            </a:r>
            <a:r>
              <a:rPr lang="en-US" sz="1800" smtClean="0"/>
              <a:t> person, Tom Sakumoto</a:t>
            </a:r>
          </a:p>
          <a:p>
            <a:pPr lvl="2" eaLnBrk="1" hangingPunct="1">
              <a:lnSpc>
                <a:spcPct val="80000"/>
              </a:lnSpc>
            </a:pPr>
            <a:endParaRPr lang="en-US" sz="1400" b="1" smtClean="0"/>
          </a:p>
          <a:p>
            <a:pPr lvl="2" eaLnBrk="1" hangingPunct="1">
              <a:lnSpc>
                <a:spcPct val="80000"/>
              </a:lnSpc>
            </a:pPr>
            <a:r>
              <a:rPr lang="en-US" sz="1400" b="1" smtClean="0"/>
              <a:t>9% of R's said they were familiar with him. </a:t>
            </a:r>
          </a:p>
          <a:p>
            <a:pPr lvl="2" eaLnBrk="1" hangingPunct="1">
              <a:lnSpc>
                <a:spcPct val="80000"/>
              </a:lnSpc>
            </a:pPr>
            <a:r>
              <a:rPr lang="en-US" sz="1400" b="1" smtClean="0"/>
              <a:t>Shows R’s tendency to be helpful to researcher</a:t>
            </a:r>
          </a:p>
          <a:p>
            <a:pPr lvl="2" eaLnBrk="1" hangingPunct="1">
              <a:lnSpc>
                <a:spcPct val="80000"/>
              </a:lnSpc>
            </a:pPr>
            <a:endParaRPr lang="en-US" sz="1600" smtClean="0"/>
          </a:p>
          <a:p>
            <a:pPr eaLnBrk="1" hangingPunct="1">
              <a:lnSpc>
                <a:spcPct val="80000"/>
              </a:lnSpc>
            </a:pPr>
            <a:r>
              <a:rPr lang="en-US" sz="2400" b="1" smtClean="0">
                <a:effectLst>
                  <a:outerShdw blurRad="38100" dist="38100" dir="2700000" algn="tl">
                    <a:srgbClr val="C0C0C0"/>
                  </a:outerShdw>
                </a:effectLst>
              </a:rPr>
              <a:t>Short items are best</a:t>
            </a:r>
          </a:p>
          <a:p>
            <a:pPr eaLnBrk="1" hangingPunct="1">
              <a:lnSpc>
                <a:spcPct val="80000"/>
              </a:lnSpc>
              <a:buFont typeface="Wingdings" charset="2"/>
              <a:buNone/>
            </a:pPr>
            <a:endParaRPr lang="en-US" sz="1800" smtClean="0">
              <a:effectLst>
                <a:outerShdw blurRad="38100" dist="38100" dir="2700000" algn="tl">
                  <a:srgbClr val="C0C0C0"/>
                </a:outerShdw>
              </a:effectLst>
            </a:endParaRPr>
          </a:p>
          <a:p>
            <a:pPr eaLnBrk="1" hangingPunct="1">
              <a:lnSpc>
                <a:spcPct val="80000"/>
              </a:lnSpc>
            </a:pPr>
            <a:r>
              <a:rPr lang="en-US" sz="2400" b="1" smtClean="0">
                <a:effectLst>
                  <a:outerShdw blurRad="38100" dist="38100" dir="2700000" algn="tl">
                    <a:srgbClr val="C0C0C0"/>
                  </a:outerShdw>
                </a:effectLst>
              </a:rPr>
              <a:t>Avoid negative items</a:t>
            </a:r>
          </a:p>
          <a:p>
            <a:pPr lvl="1" eaLnBrk="1" hangingPunct="1">
              <a:lnSpc>
                <a:spcPct val="80000"/>
              </a:lnSpc>
              <a:buFont typeface="Wingdings" charset="2"/>
              <a:buNone/>
            </a:pPr>
            <a:endParaRPr lang="en-US" sz="1700" smtClean="0"/>
          </a:p>
          <a:p>
            <a:pPr lvl="1" eaLnBrk="1" hangingPunct="1">
              <a:lnSpc>
                <a:spcPct val="80000"/>
              </a:lnSpc>
            </a:pPr>
            <a:r>
              <a:rPr lang="en-US" sz="1800" smtClean="0"/>
              <a:t>Possibility of misinterpretation is great </a:t>
            </a:r>
          </a:p>
          <a:p>
            <a:pPr lvl="1" eaLnBrk="1" hangingPunct="1">
              <a:lnSpc>
                <a:spcPct val="80000"/>
              </a:lnSpc>
            </a:pPr>
            <a:endParaRPr lang="en-US" sz="1800" smtClean="0"/>
          </a:p>
          <a:p>
            <a:pPr lvl="1" eaLnBrk="1" hangingPunct="1">
              <a:lnSpc>
                <a:spcPct val="80000"/>
              </a:lnSpc>
            </a:pPr>
            <a:r>
              <a:rPr lang="en-US" sz="1800" smtClean="0"/>
              <a:t>Babbie uses example of asking R to say if they agree/disagree with statement that "The U.S. should </a:t>
            </a:r>
            <a:r>
              <a:rPr lang="en-US" sz="1800" b="1" smtClean="0">
                <a:solidFill>
                  <a:schemeClr val="accent2"/>
                </a:solidFill>
              </a:rPr>
              <a:t>not</a:t>
            </a:r>
            <a:r>
              <a:rPr lang="en-US" sz="1800" smtClean="0"/>
              <a:t> recognize Cuba".</a:t>
            </a:r>
            <a:r>
              <a:rPr lang="en-US" sz="1700" smtClean="0"/>
              <a:t> </a:t>
            </a:r>
          </a:p>
          <a:p>
            <a:pPr lvl="2" eaLnBrk="1" hangingPunct="1">
              <a:lnSpc>
                <a:spcPct val="80000"/>
              </a:lnSpc>
            </a:pPr>
            <a:endParaRPr lang="en-US" sz="1400" b="1" smtClean="0"/>
          </a:p>
          <a:p>
            <a:pPr lvl="2" eaLnBrk="1" hangingPunct="1">
              <a:lnSpc>
                <a:spcPct val="80000"/>
              </a:lnSpc>
            </a:pPr>
            <a:r>
              <a:rPr lang="en-US" sz="1400" b="1" smtClean="0"/>
              <a:t>Often, R’s will “read over” the word </a:t>
            </a:r>
            <a:r>
              <a:rPr lang="en-US" sz="1400" b="1" smtClean="0">
                <a:solidFill>
                  <a:schemeClr val="accent2"/>
                </a:solidFill>
              </a:rPr>
              <a:t>“NOT”</a:t>
            </a:r>
          </a:p>
          <a:p>
            <a:pPr lvl="2" eaLnBrk="1" hangingPunct="1">
              <a:lnSpc>
                <a:spcPct val="80000"/>
              </a:lnSpc>
              <a:buFont typeface="Wingdings" charset="2"/>
              <a:buNone/>
            </a:pPr>
            <a:endParaRPr lang="en-US" sz="160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Profile">
  <a:themeElements>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fontScheme name="Profil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a:ln>
              <a:noFill/>
            </a:ln>
            <a:solidFill>
              <a:schemeClr val="tx1"/>
            </a:solidFill>
            <a:effectLst/>
            <a:latin typeface="Verdana"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a:ln>
              <a:noFill/>
            </a:ln>
            <a:solidFill>
              <a:schemeClr val="tx1"/>
            </a:solidFill>
            <a:effectLst/>
            <a:latin typeface="Verdana" charset="0"/>
          </a:defRPr>
        </a:defPPr>
      </a:lstStyle>
    </a:lnDef>
  </a:objectDefaults>
  <a:extraClrSchemeLst>
    <a:extraClrScheme>
      <a:clrScheme name="Profile 1">
        <a:dk1>
          <a:srgbClr val="A50021"/>
        </a:dk1>
        <a:lt1>
          <a:srgbClr val="FFFFFF"/>
        </a:lt1>
        <a:dk2>
          <a:srgbClr val="800000"/>
        </a:dk2>
        <a:lt2>
          <a:srgbClr val="FFFFFF"/>
        </a:lt2>
        <a:accent1>
          <a:srgbClr val="FF9900"/>
        </a:accent1>
        <a:accent2>
          <a:srgbClr val="FF3300"/>
        </a:accent2>
        <a:accent3>
          <a:srgbClr val="C0AAAA"/>
        </a:accent3>
        <a:accent4>
          <a:srgbClr val="DADADA"/>
        </a:accent4>
        <a:accent5>
          <a:srgbClr val="FFCAAA"/>
        </a:accent5>
        <a:accent6>
          <a:srgbClr val="E72D00"/>
        </a:accent6>
        <a:hlink>
          <a:srgbClr val="FFFFCC"/>
        </a:hlink>
        <a:folHlink>
          <a:srgbClr val="FFCC99"/>
        </a:folHlink>
      </a:clrScheme>
      <a:clrMap bg1="dk2" tx1="lt1" bg2="dk1" tx2="lt2" accent1="accent1" accent2="accent2" accent3="accent3" accent4="accent4" accent5="accent5" accent6="accent6" hlink="hlink" folHlink="folHlink"/>
    </a:extraClrScheme>
    <a:extraClrScheme>
      <a:clrScheme name="Profile 2">
        <a:dk1>
          <a:srgbClr val="3C001E"/>
        </a:dk1>
        <a:lt1>
          <a:srgbClr val="FFFFFF"/>
        </a:lt1>
        <a:dk2>
          <a:srgbClr val="51072E"/>
        </a:dk2>
        <a:lt2>
          <a:srgbClr val="FFFFFF"/>
        </a:lt2>
        <a:accent1>
          <a:srgbClr val="89A38F"/>
        </a:accent1>
        <a:accent2>
          <a:srgbClr val="666699"/>
        </a:accent2>
        <a:accent3>
          <a:srgbClr val="B3AAAD"/>
        </a:accent3>
        <a:accent4>
          <a:srgbClr val="DADADA"/>
        </a:accent4>
        <a:accent5>
          <a:srgbClr val="C4CEC6"/>
        </a:accent5>
        <a:accent6>
          <a:srgbClr val="5C5C8A"/>
        </a:accent6>
        <a:hlink>
          <a:srgbClr val="808000"/>
        </a:hlink>
        <a:folHlink>
          <a:srgbClr val="666633"/>
        </a:folHlink>
      </a:clrScheme>
      <a:clrMap bg1="dk2" tx1="lt1" bg2="dk1" tx2="lt2" accent1="accent1" accent2="accent2" accent3="accent3" accent4="accent4" accent5="accent5" accent6="accent6" hlink="hlink" folHlink="folHlink"/>
    </a:extraClrScheme>
    <a:extraClrScheme>
      <a:clrScheme name="Profile 3">
        <a:dk1>
          <a:srgbClr val="333333"/>
        </a:dk1>
        <a:lt1>
          <a:srgbClr val="FFFFFF"/>
        </a:lt1>
        <a:dk2>
          <a:srgbClr val="000000"/>
        </a:dk2>
        <a:lt2>
          <a:srgbClr val="FFFFFF"/>
        </a:lt2>
        <a:accent1>
          <a:srgbClr val="3399FF"/>
        </a:accent1>
        <a:accent2>
          <a:srgbClr val="CC0000"/>
        </a:accent2>
        <a:accent3>
          <a:srgbClr val="AAAAAA"/>
        </a:accent3>
        <a:accent4>
          <a:srgbClr val="DADADA"/>
        </a:accent4>
        <a:accent5>
          <a:srgbClr val="ADCAFF"/>
        </a:accent5>
        <a:accent6>
          <a:srgbClr val="B90000"/>
        </a:accent6>
        <a:hlink>
          <a:srgbClr val="666699"/>
        </a:hlink>
        <a:folHlink>
          <a:srgbClr val="6600CC"/>
        </a:folHlink>
      </a:clrScheme>
      <a:clrMap bg1="dk2" tx1="lt1" bg2="dk1" tx2="lt2" accent1="accent1" accent2="accent2" accent3="accent3" accent4="accent4" accent5="accent5" accent6="accent6" hlink="hlink" folHlink="folHlink"/>
    </a:extraClrScheme>
    <a:extraClrScheme>
      <a:clrScheme name="Profile 4">
        <a:dk1>
          <a:srgbClr val="4B3D1B"/>
        </a:dk1>
        <a:lt1>
          <a:srgbClr val="FFFFFF"/>
        </a:lt1>
        <a:dk2>
          <a:srgbClr val="330000"/>
        </a:dk2>
        <a:lt2>
          <a:srgbClr val="FFFFFF"/>
        </a:lt2>
        <a:accent1>
          <a:srgbClr val="CC9900"/>
        </a:accent1>
        <a:accent2>
          <a:srgbClr val="CC6600"/>
        </a:accent2>
        <a:accent3>
          <a:srgbClr val="ADAAAA"/>
        </a:accent3>
        <a:accent4>
          <a:srgbClr val="DADADA"/>
        </a:accent4>
        <a:accent5>
          <a:srgbClr val="E2CAAA"/>
        </a:accent5>
        <a:accent6>
          <a:srgbClr val="B95C00"/>
        </a:accent6>
        <a:hlink>
          <a:srgbClr val="666699"/>
        </a:hlink>
        <a:folHlink>
          <a:srgbClr val="CCCC00"/>
        </a:folHlink>
      </a:clrScheme>
      <a:clrMap bg1="dk2" tx1="lt1" bg2="dk1" tx2="lt2" accent1="accent1" accent2="accent2" accent3="accent3" accent4="accent4" accent5="accent5" accent6="accent6" hlink="hlink" folHlink="folHlink"/>
    </a:extraClrScheme>
    <a:extraClrScheme>
      <a:clrScheme name="Profile 5">
        <a:dk1>
          <a:srgbClr val="006666"/>
        </a:dk1>
        <a:lt1>
          <a:srgbClr val="FFFFFF"/>
        </a:lt1>
        <a:dk2>
          <a:srgbClr val="003366"/>
        </a:dk2>
        <a:lt2>
          <a:srgbClr val="FFFFFF"/>
        </a:lt2>
        <a:accent1>
          <a:srgbClr val="0099CC"/>
        </a:accent1>
        <a:accent2>
          <a:srgbClr val="6666FF"/>
        </a:accent2>
        <a:accent3>
          <a:srgbClr val="AAADB8"/>
        </a:accent3>
        <a:accent4>
          <a:srgbClr val="DADADA"/>
        </a:accent4>
        <a:accent5>
          <a:srgbClr val="AACAE2"/>
        </a:accent5>
        <a:accent6>
          <a:srgbClr val="5C5CE7"/>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Profile 6">
        <a:dk1>
          <a:srgbClr val="003366"/>
        </a:dk1>
        <a:lt1>
          <a:srgbClr val="FFFFFF"/>
        </a:lt1>
        <a:dk2>
          <a:srgbClr val="006666"/>
        </a:dk2>
        <a:lt2>
          <a:srgbClr val="FFFFFF"/>
        </a:lt2>
        <a:accent1>
          <a:srgbClr val="6699FF"/>
        </a:accent1>
        <a:accent2>
          <a:srgbClr val="00CCFF"/>
        </a:accent2>
        <a:accent3>
          <a:srgbClr val="AAB8B8"/>
        </a:accent3>
        <a:accent4>
          <a:srgbClr val="DADADA"/>
        </a:accent4>
        <a:accent5>
          <a:srgbClr val="B8CAFF"/>
        </a:accent5>
        <a:accent6>
          <a:srgbClr val="00B9E7"/>
        </a:accent6>
        <a:hlink>
          <a:srgbClr val="FFFFCC"/>
        </a:hlink>
        <a:folHlink>
          <a:srgbClr val="33CCCC"/>
        </a:folHlink>
      </a:clrScheme>
      <a:clrMap bg1="dk2" tx1="lt1" bg2="dk1" tx2="lt2" accent1="accent1" accent2="accent2" accent3="accent3" accent4="accent4" accent5="accent5" accent6="accent6" hlink="hlink" folHlink="folHlink"/>
    </a:extraClrScheme>
    <a:extraClrScheme>
      <a:clrScheme name="Profile 7">
        <a:dk1>
          <a:srgbClr val="000000"/>
        </a:dk1>
        <a:lt1>
          <a:srgbClr val="619CB1"/>
        </a:lt1>
        <a:dk2>
          <a:srgbClr val="FFFFFF"/>
        </a:dk2>
        <a:lt2>
          <a:srgbClr val="4E899E"/>
        </a:lt2>
        <a:accent1>
          <a:srgbClr val="FFCC00"/>
        </a:accent1>
        <a:accent2>
          <a:srgbClr val="B6523E"/>
        </a:accent2>
        <a:accent3>
          <a:srgbClr val="B7CBD5"/>
        </a:accent3>
        <a:accent4>
          <a:srgbClr val="000000"/>
        </a:accent4>
        <a:accent5>
          <a:srgbClr val="FFE2AA"/>
        </a:accent5>
        <a:accent6>
          <a:srgbClr val="A54937"/>
        </a:accent6>
        <a:hlink>
          <a:srgbClr val="99CC00"/>
        </a:hlink>
        <a:folHlink>
          <a:srgbClr val="666699"/>
        </a:folHlink>
      </a:clrScheme>
      <a:clrMap bg1="lt1" tx1="dk1" bg2="lt2" tx2="dk2" accent1="accent1" accent2="accent2" accent3="accent3" accent4="accent4" accent5="accent5" accent6="accent6" hlink="hlink" folHlink="folHlink"/>
    </a:extraClrScheme>
    <a:extraClrScheme>
      <a:clrScheme name="Profile 8">
        <a:dk1>
          <a:srgbClr val="598600"/>
        </a:dk1>
        <a:lt1>
          <a:srgbClr val="FFFFFF"/>
        </a:lt1>
        <a:dk2>
          <a:srgbClr val="336600"/>
        </a:dk2>
        <a:lt2>
          <a:srgbClr val="FFFFFF"/>
        </a:lt2>
        <a:accent1>
          <a:srgbClr val="33CC33"/>
        </a:accent1>
        <a:accent2>
          <a:srgbClr val="99CC00"/>
        </a:accent2>
        <a:accent3>
          <a:srgbClr val="ADB8AA"/>
        </a:accent3>
        <a:accent4>
          <a:srgbClr val="DADADA"/>
        </a:accent4>
        <a:accent5>
          <a:srgbClr val="ADE2AD"/>
        </a:accent5>
        <a:accent6>
          <a:srgbClr val="8AB900"/>
        </a:accent6>
        <a:hlink>
          <a:srgbClr val="FFCC00"/>
        </a:hlink>
        <a:folHlink>
          <a:srgbClr val="FFFF99"/>
        </a:folHlink>
      </a:clrScheme>
      <a:clrMap bg1="dk2" tx1="lt1" bg2="dk1" tx2="lt2" accent1="accent1" accent2="accent2" accent3="accent3" accent4="accent4" accent5="accent5" accent6="accent6" hlink="hlink" folHlink="folHlink"/>
    </a:extraClrScheme>
    <a:extraClrScheme>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Profile</Template>
  <TotalTime>1093</TotalTime>
  <Words>2062</Words>
  <Application>Microsoft Office PowerPoint</Application>
  <PresentationFormat>On-screen Show (4:3)</PresentationFormat>
  <Paragraphs>486</Paragraphs>
  <Slides>33</Slides>
  <Notes>33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33</vt:i4>
      </vt:variant>
    </vt:vector>
  </HeadingPairs>
  <TitlesOfParts>
    <vt:vector size="40" baseType="lpstr">
      <vt:lpstr>Verdana</vt:lpstr>
      <vt:lpstr>ＭＳ Ｐゴシック</vt:lpstr>
      <vt:lpstr>Arial</vt:lpstr>
      <vt:lpstr>Wingdings</vt:lpstr>
      <vt:lpstr>Times New Roman</vt:lpstr>
      <vt:lpstr>Arial Unicode MS</vt:lpstr>
      <vt:lpstr>Profile</vt:lpstr>
      <vt:lpstr>Survey Research UAPP702: Research Design for Urban &amp; Public Policy Class Notes</vt:lpstr>
      <vt:lpstr>Topics appropriate for survey research</vt:lpstr>
      <vt:lpstr>Guidelines for Asking Questions</vt:lpstr>
      <vt:lpstr>Guidelines for Asking Questions, p.2</vt:lpstr>
      <vt:lpstr>Guidelines for Asking Questions, p.3</vt:lpstr>
      <vt:lpstr>Double-barreled to the max</vt:lpstr>
      <vt:lpstr>Double-barreled to the max, p.2</vt:lpstr>
      <vt:lpstr>Guidelines for Asking Questions, p.4</vt:lpstr>
      <vt:lpstr>Guidelines for Asking Questions, p.5</vt:lpstr>
      <vt:lpstr>Guidelines for Asking Questions, p.6</vt:lpstr>
      <vt:lpstr>Surveys “gone wild”</vt:lpstr>
      <vt:lpstr>Questionnaire Construction</vt:lpstr>
      <vt:lpstr>Questionnaire Construction, p.2</vt:lpstr>
      <vt:lpstr>Contingency question, example</vt:lpstr>
      <vt:lpstr>Questionnaire Construction, p.3</vt:lpstr>
      <vt:lpstr>Matrix question, example</vt:lpstr>
      <vt:lpstr>Matrix question, example 2</vt:lpstr>
      <vt:lpstr>Questionnaire Construction, p.4</vt:lpstr>
      <vt:lpstr>Questionnaire Construction, p.5</vt:lpstr>
      <vt:lpstr>Comparing different survey methods Choosing among mail questionnaire, personal interview and telephone survey </vt:lpstr>
      <vt:lpstr>Strengths of survey research</vt:lpstr>
      <vt:lpstr>Weaknesses of survey research</vt:lpstr>
      <vt:lpstr>Weaknesses of survey research, p.2</vt:lpstr>
      <vt:lpstr>Ch 14: Quantifying data , Coding</vt:lpstr>
      <vt:lpstr>Using a developed coding scheme, example</vt:lpstr>
      <vt:lpstr>Using a developed coding scheme, example, p.2</vt:lpstr>
      <vt:lpstr>Using a developed coding scheme, example, p.3</vt:lpstr>
      <vt:lpstr>Using a developed coding scheme, example, p.4</vt:lpstr>
      <vt:lpstr>Generating codes from data collected, example</vt:lpstr>
      <vt:lpstr>Codebook construction</vt:lpstr>
      <vt:lpstr>Codebook serves two functions</vt:lpstr>
      <vt:lpstr>Example of Coding Instructions Public Attitudes: Crime, Drugs &amp; Public Services Enterprise Community/Wilmington/Statewide Survey</vt:lpstr>
      <vt:lpstr>Data Cleaning...a fundamental activity</vt:lpstr>
    </vt:vector>
  </TitlesOfParts>
  <Company>University of Delaware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UAPP702/UAPP402</dc:title>
  <dc:subject>Survey Research</dc:subject>
  <dc:creator>Danilo Yanich</dc:creator>
  <cp:lastModifiedBy>Steven Peuquet</cp:lastModifiedBy>
  <cp:revision>57</cp:revision>
  <dcterms:created xsi:type="dcterms:W3CDTF">2010-10-13T17:49:27Z</dcterms:created>
  <dcterms:modified xsi:type="dcterms:W3CDTF">2011-09-01T18:16:55Z</dcterms:modified>
</cp:coreProperties>
</file>